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0.svg" ContentType="image/svg+xml"/>
  <Override PartName="/ppt/media/image106.svg" ContentType="image/svg+xml"/>
  <Override PartName="/ppt/media/image12.svg" ContentType="image/svg+xml"/>
  <Override PartName="/ppt/media/image126.svg" ContentType="image/svg+xml"/>
  <Override PartName="/ppt/media/image128.svg" ContentType="image/svg+xml"/>
  <Override PartName="/ppt/media/image130.svg" ContentType="image/svg+xml"/>
  <Override PartName="/ppt/media/image14.svg" ContentType="image/svg+xml"/>
  <Override PartName="/ppt/media/image16.svg" ContentType="image/svg+xml"/>
  <Override PartName="/ppt/media/image18.svg" ContentType="image/svg+xml"/>
  <Override PartName="/ppt/media/image2.svg" ContentType="image/svg+xml"/>
  <Override PartName="/ppt/media/image21.svg" ContentType="image/svg+xml"/>
  <Override PartName="/ppt/media/image23.svg" ContentType="image/svg+xml"/>
  <Override PartName="/ppt/media/image25.svg" ContentType="image/svg+xml"/>
  <Override PartName="/ppt/media/image27.svg" ContentType="image/svg+xml"/>
  <Override PartName="/ppt/media/image29.svg" ContentType="image/svg+xml"/>
  <Override PartName="/ppt/media/image31.svg" ContentType="image/svg+xml"/>
  <Override PartName="/ppt/media/image33.svg" ContentType="image/svg+xml"/>
  <Override PartName="/ppt/media/image35.svg" ContentType="image/svg+xml"/>
  <Override PartName="/ppt/media/image38.svg" ContentType="image/svg+xml"/>
  <Override PartName="/ppt/media/image4.svg" ContentType="image/svg+xml"/>
  <Override PartName="/ppt/media/image41.svg" ContentType="image/svg+xml"/>
  <Override PartName="/ppt/media/image43.svg" ContentType="image/svg+xml"/>
  <Override PartName="/ppt/media/image45.svg" ContentType="image/svg+xml"/>
  <Override PartName="/ppt/media/image47.svg" ContentType="image/svg+xml"/>
  <Override PartName="/ppt/media/image49.svg" ContentType="image/svg+xml"/>
  <Override PartName="/ppt/media/image51.svg" ContentType="image/svg+xml"/>
  <Override PartName="/ppt/media/image55.svg" ContentType="image/svg+xml"/>
  <Override PartName="/ppt/media/image57.svg" ContentType="image/svg+xml"/>
  <Override PartName="/ppt/media/image60.svg" ContentType="image/svg+xml"/>
  <Override PartName="/ppt/media/image73.svg" ContentType="image/svg+xml"/>
  <Override PartName="/ppt/media/image76.svg" ContentType="image/svg+xml"/>
  <Override PartName="/ppt/media/image8.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Lst>
  <p:sldSz cx="18288000" cy="10287000"/>
  <p:notesSz cx="6858000" cy="9144000"/>
  <p:embeddedFontLst>
    <p:embeddedFont>
      <p:font typeface="Archivo Black" panose="020B0A03020202020B04"/>
      <p:regular r:id="rId25"/>
    </p:embeddedFont>
    <p:embeddedFont>
      <p:font typeface="Poppins Bold" panose="00000800000000000000"/>
      <p:bold r:id="rId26"/>
    </p:embeddedFont>
    <p:embeddedFont>
      <p:font typeface="Poppins" panose="00000500000000000000"/>
      <p:regular r:id="rId27"/>
    </p:embeddedFont>
    <p:embeddedFont>
      <p:font typeface="Poppins Bold Italics" panose="00000800000000000000"/>
      <p:boldItalic r:id="rId28"/>
    </p:embeddedFont>
    <p:embeddedFont>
      <p:font typeface="Canva Sans" panose="020B0503030501040103"/>
      <p:regular r:id="rId29"/>
    </p:embeddedFont>
    <p:embeddedFont>
      <p:font typeface="Poppins Semi-Bold" panose="00000700000000000000"/>
      <p:bold r:id="rId30"/>
    </p:embeddedFont>
    <p:embeddedFont>
      <p:font typeface="Calibri" panose="020F050202020403020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4" Type="http://schemas.openxmlformats.org/officeDocument/2006/relationships/font" Target="fonts/font10.fntdata"/><Relationship Id="rId33" Type="http://schemas.openxmlformats.org/officeDocument/2006/relationships/font" Target="fonts/font9.fntdata"/><Relationship Id="rId32" Type="http://schemas.openxmlformats.org/officeDocument/2006/relationships/font" Target="fonts/font8.fntdata"/><Relationship Id="rId31" Type="http://schemas.openxmlformats.org/officeDocument/2006/relationships/font" Target="fonts/font7.fntdata"/><Relationship Id="rId30" Type="http://schemas.openxmlformats.org/officeDocument/2006/relationships/font" Target="fonts/font6.fntdata"/><Relationship Id="rId3" Type="http://schemas.openxmlformats.org/officeDocument/2006/relationships/slide" Target="slides/slide1.xml"/><Relationship Id="rId29" Type="http://schemas.openxmlformats.org/officeDocument/2006/relationships/font" Target="fonts/font5.fntdata"/><Relationship Id="rId28" Type="http://schemas.openxmlformats.org/officeDocument/2006/relationships/font" Target="fonts/font4.fntdata"/><Relationship Id="rId27" Type="http://schemas.openxmlformats.org/officeDocument/2006/relationships/font" Target="fonts/font3.fntdata"/><Relationship Id="rId26" Type="http://schemas.openxmlformats.org/officeDocument/2006/relationships/font" Target="fonts/font2.fntdata"/><Relationship Id="rId25" Type="http://schemas.openxmlformats.org/officeDocument/2006/relationships/font" Target="fonts/font1.fntdata"/><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svg"/><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image" Target="../media/image77.jpeg"/><Relationship Id="rId8" Type="http://schemas.openxmlformats.org/officeDocument/2006/relationships/image" Target="../media/image76.svg"/><Relationship Id="rId7" Type="http://schemas.openxmlformats.org/officeDocument/2006/relationships/image" Target="../media/image75.png"/><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 Id="rId3" Type="http://schemas.openxmlformats.org/officeDocument/2006/relationships/image" Target="../media/image71.png"/><Relationship Id="rId2" Type="http://schemas.openxmlformats.org/officeDocument/2006/relationships/image" Target="../media/image6.png"/><Relationship Id="rId11" Type="http://schemas.openxmlformats.org/officeDocument/2006/relationships/slideLayout" Target="../slideLayouts/slideLayout7.xml"/><Relationship Id="rId10" Type="http://schemas.openxmlformats.org/officeDocument/2006/relationships/image" Target="../media/image78.jpeg"/><Relationship Id="rId1" Type="http://schemas.openxmlformats.org/officeDocument/2006/relationships/image" Target="../media/image70.jpe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png"/><Relationship Id="rId3" Type="http://schemas.openxmlformats.org/officeDocument/2006/relationships/image" Target="../media/image80.jpeg"/><Relationship Id="rId2" Type="http://schemas.openxmlformats.org/officeDocument/2006/relationships/image" Target="../media/image6.png"/><Relationship Id="rId1" Type="http://schemas.openxmlformats.org/officeDocument/2006/relationships/image" Target="../media/image79.jpe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88.jpeg"/><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85.png"/><Relationship Id="rId3" Type="http://schemas.openxmlformats.org/officeDocument/2006/relationships/image" Target="../media/image6.png"/><Relationship Id="rId2" Type="http://schemas.openxmlformats.org/officeDocument/2006/relationships/image" Target="../media/image84.jpeg"/><Relationship Id="rId1" Type="http://schemas.openxmlformats.org/officeDocument/2006/relationships/image" Target="../media/image53.pn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png"/><Relationship Id="rId3" Type="http://schemas.openxmlformats.org/officeDocument/2006/relationships/image" Target="../media/image6.png"/><Relationship Id="rId2" Type="http://schemas.openxmlformats.org/officeDocument/2006/relationships/image" Target="../media/image89.png"/><Relationship Id="rId1"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97.jpeg"/><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3" Type="http://schemas.openxmlformats.org/officeDocument/2006/relationships/image" Target="../media/image6.png"/><Relationship Id="rId2" Type="http://schemas.openxmlformats.org/officeDocument/2006/relationships/image" Target="../media/image93.png"/><Relationship Id="rId1" Type="http://schemas.openxmlformats.org/officeDocument/2006/relationships/image" Target="../media/image53.pn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3" Type="http://schemas.openxmlformats.org/officeDocument/2006/relationships/image" Target="../media/image6.png"/><Relationship Id="rId2" Type="http://schemas.openxmlformats.org/officeDocument/2006/relationships/image" Target="../media/image53.png"/><Relationship Id="rId1" Type="http://schemas.openxmlformats.org/officeDocument/2006/relationships/image" Target="../media/image98.jpe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06.svg"/><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6.png"/><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image" Target="../media/image53.png"/></Relationships>
</file>

<file path=ppt/slides/_rels/slide17.xml.rels><?xml version="1.0" encoding="UTF-8" standalone="yes"?>
<Relationships xmlns="http://schemas.openxmlformats.org/package/2006/relationships"><Relationship Id="rId9" Type="http://schemas.openxmlformats.org/officeDocument/2006/relationships/image" Target="../media/image113.png"/><Relationship Id="rId8" Type="http://schemas.openxmlformats.org/officeDocument/2006/relationships/image" Target="../media/image112.png"/><Relationship Id="rId7" Type="http://schemas.openxmlformats.org/officeDocument/2006/relationships/image" Target="../media/image111.png"/><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 Id="rId3" Type="http://schemas.openxmlformats.org/officeDocument/2006/relationships/image" Target="../media/image107.png"/><Relationship Id="rId2" Type="http://schemas.openxmlformats.org/officeDocument/2006/relationships/image" Target="../media/image6.png"/><Relationship Id="rId10" Type="http://schemas.openxmlformats.org/officeDocument/2006/relationships/slideLayout" Target="../slideLayouts/slideLayout7.xml"/><Relationship Id="rId1" Type="http://schemas.openxmlformats.org/officeDocument/2006/relationships/image" Target="../media/image53.png"/></Relationships>
</file>

<file path=ppt/slides/_rels/slide18.xml.rels><?xml version="1.0" encoding="UTF-8" standalone="yes"?>
<Relationships xmlns="http://schemas.openxmlformats.org/package/2006/relationships"><Relationship Id="rId9" Type="http://schemas.openxmlformats.org/officeDocument/2006/relationships/image" Target="../media/image121.png"/><Relationship Id="rId8" Type="http://schemas.openxmlformats.org/officeDocument/2006/relationships/image" Target="../media/image120.png"/><Relationship Id="rId7" Type="http://schemas.openxmlformats.org/officeDocument/2006/relationships/image" Target="../media/image119.png"/><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6.png"/><Relationship Id="rId3" Type="http://schemas.openxmlformats.org/officeDocument/2006/relationships/image" Target="../media/image116.png"/><Relationship Id="rId2" Type="http://schemas.openxmlformats.org/officeDocument/2006/relationships/image" Target="../media/image115.png"/><Relationship Id="rId11" Type="http://schemas.openxmlformats.org/officeDocument/2006/relationships/slideLayout" Target="../slideLayouts/slideLayout7.xml"/><Relationship Id="rId10" Type="http://schemas.openxmlformats.org/officeDocument/2006/relationships/image" Target="../media/image122.png"/><Relationship Id="rId1" Type="http://schemas.openxmlformats.org/officeDocument/2006/relationships/image" Target="../media/image114.png"/></Relationships>
</file>

<file path=ppt/slides/_rels/slide19.xml.rels><?xml version="1.0" encoding="UTF-8" standalone="yes"?>
<Relationships xmlns="http://schemas.openxmlformats.org/package/2006/relationships"><Relationship Id="rId9" Type="http://schemas.openxmlformats.org/officeDocument/2006/relationships/image" Target="../media/image10.svg"/><Relationship Id="rId8" Type="http://schemas.openxmlformats.org/officeDocument/2006/relationships/image" Target="../media/image9.png"/><Relationship Id="rId7" Type="http://schemas.openxmlformats.org/officeDocument/2006/relationships/image" Target="../media/image6.png"/><Relationship Id="rId6" Type="http://schemas.openxmlformats.org/officeDocument/2006/relationships/image" Target="../media/image128.svg"/><Relationship Id="rId5" Type="http://schemas.openxmlformats.org/officeDocument/2006/relationships/image" Target="../media/image127.png"/><Relationship Id="rId4" Type="http://schemas.openxmlformats.org/officeDocument/2006/relationships/image" Target="../media/image126.svg"/><Relationship Id="rId3" Type="http://schemas.openxmlformats.org/officeDocument/2006/relationships/image" Target="../media/image125.png"/><Relationship Id="rId2" Type="http://schemas.openxmlformats.org/officeDocument/2006/relationships/image" Target="../media/image124.png"/><Relationship Id="rId12" Type="http://schemas.openxmlformats.org/officeDocument/2006/relationships/slideLayout" Target="../slideLayouts/slideLayout7.xml"/><Relationship Id="rId11" Type="http://schemas.openxmlformats.org/officeDocument/2006/relationships/image" Target="../media/image130.svg"/><Relationship Id="rId10" Type="http://schemas.openxmlformats.org/officeDocument/2006/relationships/image" Target="../media/image129.png"/><Relationship Id="rId1" Type="http://schemas.openxmlformats.org/officeDocument/2006/relationships/image" Target="../media/image123.png"/></Relationships>
</file>

<file path=ppt/slides/_rels/slide2.xml.rels><?xml version="1.0" encoding="UTF-8" standalone="yes"?>
<Relationships xmlns="http://schemas.openxmlformats.org/package/2006/relationships"><Relationship Id="rId9" Type="http://schemas.openxmlformats.org/officeDocument/2006/relationships/image" Target="../media/image14.svg"/><Relationship Id="rId8" Type="http://schemas.openxmlformats.org/officeDocument/2006/relationships/image" Target="../media/image13.png"/><Relationship Id="rId7" Type="http://schemas.openxmlformats.org/officeDocument/2006/relationships/image" Target="../media/image12.svg"/><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10.svg"/><Relationship Id="rId3" Type="http://schemas.openxmlformats.org/officeDocument/2006/relationships/image" Target="../media/image9.png"/><Relationship Id="rId2" Type="http://schemas.openxmlformats.org/officeDocument/2006/relationships/image" Target="../media/image8.svg"/><Relationship Id="rId15" Type="http://schemas.openxmlformats.org/officeDocument/2006/relationships/slideLayout" Target="../slideLayouts/slideLayout7.xml"/><Relationship Id="rId14" Type="http://schemas.openxmlformats.org/officeDocument/2006/relationships/image" Target="../media/image19.png"/><Relationship Id="rId13" Type="http://schemas.openxmlformats.org/officeDocument/2006/relationships/image" Target="../media/image18.svg"/><Relationship Id="rId12" Type="http://schemas.openxmlformats.org/officeDocument/2006/relationships/image" Target="../media/image17.png"/><Relationship Id="rId11" Type="http://schemas.openxmlformats.org/officeDocument/2006/relationships/image" Target="../media/image16.svg"/><Relationship Id="rId10" Type="http://schemas.openxmlformats.org/officeDocument/2006/relationships/image" Target="../media/image15.png"/><Relationship Id="rId1" Type="http://schemas.openxmlformats.org/officeDocument/2006/relationships/image" Target="../media/image7.png"/></Relationships>
</file>

<file path=ppt/slides/_rels/slide3.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image" Target="../media/image25.svg"/><Relationship Id="rId7" Type="http://schemas.openxmlformats.org/officeDocument/2006/relationships/image" Target="../media/image24.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 Id="rId3" Type="http://schemas.openxmlformats.org/officeDocument/2006/relationships/image" Target="../media/image20.png"/><Relationship Id="rId25" Type="http://schemas.openxmlformats.org/officeDocument/2006/relationships/slideLayout" Target="../slideLayouts/slideLayout7.xml"/><Relationship Id="rId24" Type="http://schemas.openxmlformats.org/officeDocument/2006/relationships/image" Target="../media/image41.svg"/><Relationship Id="rId23" Type="http://schemas.openxmlformats.org/officeDocument/2006/relationships/image" Target="../media/image40.png"/><Relationship Id="rId22" Type="http://schemas.openxmlformats.org/officeDocument/2006/relationships/image" Target="../media/image39.png"/><Relationship Id="rId21" Type="http://schemas.openxmlformats.org/officeDocument/2006/relationships/image" Target="../media/image38.svg"/><Relationship Id="rId20" Type="http://schemas.openxmlformats.org/officeDocument/2006/relationships/image" Target="../media/image37.png"/><Relationship Id="rId2" Type="http://schemas.openxmlformats.org/officeDocument/2006/relationships/image" Target="../media/image8.svg"/><Relationship Id="rId19" Type="http://schemas.openxmlformats.org/officeDocument/2006/relationships/image" Target="../media/image36.png"/><Relationship Id="rId18" Type="http://schemas.openxmlformats.org/officeDocument/2006/relationships/image" Target="../media/image35.svg"/><Relationship Id="rId17" Type="http://schemas.openxmlformats.org/officeDocument/2006/relationships/image" Target="../media/image34.png"/><Relationship Id="rId16" Type="http://schemas.openxmlformats.org/officeDocument/2006/relationships/image" Target="../media/image33.svg"/><Relationship Id="rId15" Type="http://schemas.openxmlformats.org/officeDocument/2006/relationships/image" Target="../media/image32.png"/><Relationship Id="rId14" Type="http://schemas.openxmlformats.org/officeDocument/2006/relationships/image" Target="../media/image31.svg"/><Relationship Id="rId13" Type="http://schemas.openxmlformats.org/officeDocument/2006/relationships/image" Target="../media/image30.png"/><Relationship Id="rId12" Type="http://schemas.openxmlformats.org/officeDocument/2006/relationships/image" Target="../media/image29.svg"/><Relationship Id="rId11" Type="http://schemas.openxmlformats.org/officeDocument/2006/relationships/image" Target="../media/image28.png"/><Relationship Id="rId10" Type="http://schemas.openxmlformats.org/officeDocument/2006/relationships/image" Target="../media/image27.svg"/><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6.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6.png"/><Relationship Id="rId7" Type="http://schemas.openxmlformats.org/officeDocument/2006/relationships/image" Target="../media/image52.jpe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 Id="rId3"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s>
</file>

<file path=ppt/slides/_rels/slide6.xml.rels><?xml version="1.0" encoding="UTF-8" standalone="yes"?>
<Relationships xmlns="http://schemas.openxmlformats.org/package/2006/relationships"><Relationship Id="rId9" Type="http://schemas.openxmlformats.org/officeDocument/2006/relationships/image" Target="../media/image60.svg"/><Relationship Id="rId8" Type="http://schemas.openxmlformats.org/officeDocument/2006/relationships/image" Target="../media/image59.png"/><Relationship Id="rId7" Type="http://schemas.openxmlformats.org/officeDocument/2006/relationships/image" Target="../media/image58.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 Id="rId3" Type="http://schemas.openxmlformats.org/officeDocument/2006/relationships/image" Target="../media/image54.png"/><Relationship Id="rId2" Type="http://schemas.openxmlformats.org/officeDocument/2006/relationships/image" Target="../media/image6.png"/><Relationship Id="rId10" Type="http://schemas.openxmlformats.org/officeDocument/2006/relationships/slideLayout" Target="../slideLayouts/slideLayout7.xml"/><Relationship Id="rId1" Type="http://schemas.openxmlformats.org/officeDocument/2006/relationships/image" Target="../media/image53.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png"/><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image" Target="../media/image53.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png"/><Relationship Id="rId3" Type="http://schemas.openxmlformats.org/officeDocument/2006/relationships/image" Target="../media/image64.jpeg"/><Relationship Id="rId2" Type="http://schemas.openxmlformats.org/officeDocument/2006/relationships/image" Target="../media/image53.png"/><Relationship Id="rId1" Type="http://schemas.openxmlformats.org/officeDocument/2006/relationships/image" Target="../media/image63.jpe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69.png"/><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3" Type="http://schemas.openxmlformats.org/officeDocument/2006/relationships/image" Target="../media/image6.png"/><Relationship Id="rId2" Type="http://schemas.openxmlformats.org/officeDocument/2006/relationships/image" Target="../media/image65.jpeg"/><Relationship Id="rId1"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89166" y="7188585"/>
            <a:ext cx="164752" cy="164752"/>
          </a:xfrm>
          <a:custGeom>
            <a:avLst/>
            <a:gdLst/>
            <a:ahLst/>
            <a:cxnLst/>
            <a:rect l="l" t="t" r="r" b="b"/>
            <a:pathLst>
              <a:path w="164752" h="164752">
                <a:moveTo>
                  <a:pt x="0" y="0"/>
                </a:moveTo>
                <a:lnTo>
                  <a:pt x="164752" y="0"/>
                </a:lnTo>
                <a:lnTo>
                  <a:pt x="164752" y="164752"/>
                </a:lnTo>
                <a:lnTo>
                  <a:pt x="0" y="164752"/>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Freeform 3"/>
          <p:cNvSpPr/>
          <p:nvPr/>
        </p:nvSpPr>
        <p:spPr>
          <a:xfrm>
            <a:off x="-801038" y="7177192"/>
            <a:ext cx="1602077" cy="1602077"/>
          </a:xfrm>
          <a:custGeom>
            <a:avLst/>
            <a:gdLst/>
            <a:ahLst/>
            <a:cxnLst/>
            <a:rect l="l" t="t" r="r" b="b"/>
            <a:pathLst>
              <a:path w="1602077" h="1602077">
                <a:moveTo>
                  <a:pt x="0" y="0"/>
                </a:moveTo>
                <a:lnTo>
                  <a:pt x="1602076" y="0"/>
                </a:lnTo>
                <a:lnTo>
                  <a:pt x="1602076" y="1602077"/>
                </a:lnTo>
                <a:lnTo>
                  <a:pt x="0" y="16020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93212" y="-124170"/>
            <a:ext cx="18701959" cy="10519852"/>
          </a:xfrm>
          <a:custGeom>
            <a:avLst/>
            <a:gdLst/>
            <a:ahLst/>
            <a:cxnLst/>
            <a:rect l="l" t="t" r="r" b="b"/>
            <a:pathLst>
              <a:path w="18701959" h="10519852">
                <a:moveTo>
                  <a:pt x="0" y="0"/>
                </a:moveTo>
                <a:lnTo>
                  <a:pt x="18701959" y="0"/>
                </a:lnTo>
                <a:lnTo>
                  <a:pt x="18701959" y="10519852"/>
                </a:lnTo>
                <a:lnTo>
                  <a:pt x="0" y="10519852"/>
                </a:lnTo>
                <a:lnTo>
                  <a:pt x="0" y="0"/>
                </a:lnTo>
                <a:close/>
              </a:path>
            </a:pathLst>
          </a:custGeom>
          <a:blipFill>
            <a:blip r:embed="rId5">
              <a:alphaModFix amt="83000"/>
            </a:blip>
            <a:stretch>
              <a:fillRect/>
            </a:stretch>
          </a:blipFill>
        </p:spPr>
      </p:sp>
      <p:sp>
        <p:nvSpPr>
          <p:cNvPr id="5" name="Freeform 5"/>
          <p:cNvSpPr/>
          <p:nvPr/>
        </p:nvSpPr>
        <p:spPr>
          <a:xfrm>
            <a:off x="6932785" y="808861"/>
            <a:ext cx="3823273" cy="3579234"/>
          </a:xfrm>
          <a:custGeom>
            <a:avLst/>
            <a:gdLst/>
            <a:ahLst/>
            <a:cxnLst/>
            <a:rect l="l" t="t" r="r" b="b"/>
            <a:pathLst>
              <a:path w="3823273" h="3579234">
                <a:moveTo>
                  <a:pt x="0" y="0"/>
                </a:moveTo>
                <a:lnTo>
                  <a:pt x="3823273" y="0"/>
                </a:lnTo>
                <a:lnTo>
                  <a:pt x="3823273" y="3579234"/>
                </a:lnTo>
                <a:lnTo>
                  <a:pt x="0" y="3579234"/>
                </a:lnTo>
                <a:lnTo>
                  <a:pt x="0" y="0"/>
                </a:lnTo>
                <a:close/>
              </a:path>
            </a:pathLst>
          </a:custGeom>
          <a:blipFill>
            <a:blip r:embed="rId6"/>
            <a:stretch>
              <a:fillRect/>
            </a:stretch>
          </a:blipFill>
        </p:spPr>
      </p:sp>
      <p:sp>
        <p:nvSpPr>
          <p:cNvPr id="6" name="TextBox 6"/>
          <p:cNvSpPr txBox="1"/>
          <p:nvPr/>
        </p:nvSpPr>
        <p:spPr>
          <a:xfrm>
            <a:off x="2356650" y="4207120"/>
            <a:ext cx="12975543" cy="3059530"/>
          </a:xfrm>
          <a:prstGeom prst="rect">
            <a:avLst/>
          </a:prstGeom>
        </p:spPr>
        <p:txBody>
          <a:bodyPr lIns="0" tIns="0" rIns="0" bIns="0" rtlCol="0" anchor="t">
            <a:spAutoFit/>
          </a:bodyPr>
          <a:lstStyle/>
          <a:p>
            <a:pPr algn="ctr">
              <a:lnSpc>
                <a:spcPts val="12260"/>
              </a:lnSpc>
            </a:pPr>
            <a:r>
              <a:rPr lang="en-US" sz="8760">
                <a:solidFill>
                  <a:srgbClr val="FFFFFF"/>
                </a:solidFill>
                <a:latin typeface="Archivo Black" panose="020B0A03020202020B04"/>
              </a:rPr>
              <a:t>POTENSI KABUPATEN BLITAR</a:t>
            </a:r>
            <a:endParaRPr lang="en-US" sz="8760">
              <a:solidFill>
                <a:srgbClr val="FFFFFF"/>
              </a:solidFill>
              <a:latin typeface="Archivo Black" panose="020B0A03020202020B04"/>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15916516" y="6588652"/>
            <a:ext cx="4159290" cy="3560175"/>
            <a:chOff x="0" y="0"/>
            <a:chExt cx="830882" cy="711200"/>
          </a:xfrm>
        </p:grpSpPr>
        <p:sp>
          <p:nvSpPr>
            <p:cNvPr id="3" name="Freeform 3"/>
            <p:cNvSpPr/>
            <p:nvPr/>
          </p:nvSpPr>
          <p:spPr>
            <a:xfrm>
              <a:off x="0" y="0"/>
              <a:ext cx="830882" cy="711200"/>
            </a:xfrm>
            <a:custGeom>
              <a:avLst/>
              <a:gdLst/>
              <a:ahLst/>
              <a:cxnLst/>
              <a:rect l="l" t="t" r="r" b="b"/>
              <a:pathLst>
                <a:path w="830882" h="711200">
                  <a:moveTo>
                    <a:pt x="415441" y="0"/>
                  </a:moveTo>
                  <a:lnTo>
                    <a:pt x="830882" y="711200"/>
                  </a:lnTo>
                  <a:lnTo>
                    <a:pt x="0" y="711200"/>
                  </a:lnTo>
                  <a:lnTo>
                    <a:pt x="415441" y="0"/>
                  </a:lnTo>
                  <a:close/>
                </a:path>
              </a:pathLst>
            </a:custGeom>
            <a:solidFill>
              <a:srgbClr val="FFA800"/>
            </a:solidFill>
          </p:spPr>
        </p:sp>
        <p:sp>
          <p:nvSpPr>
            <p:cNvPr id="4" name="TextBox 4"/>
            <p:cNvSpPr txBox="1"/>
            <p:nvPr/>
          </p:nvSpPr>
          <p:spPr>
            <a:xfrm>
              <a:off x="127000" y="292100"/>
              <a:ext cx="558800" cy="368300"/>
            </a:xfrm>
            <a:prstGeom prst="rect">
              <a:avLst/>
            </a:prstGeom>
          </p:spPr>
          <p:txBody>
            <a:bodyPr lIns="50800" tIns="50800" rIns="50800" bIns="50800" rtlCol="0" anchor="ctr"/>
            <a:lstStyle/>
            <a:p>
              <a:pPr algn="ctr">
                <a:lnSpc>
                  <a:spcPts val="2660"/>
                </a:lnSpc>
              </a:pPr>
            </a:p>
          </p:txBody>
        </p:sp>
      </p:grpSp>
      <p:grpSp>
        <p:nvGrpSpPr>
          <p:cNvPr id="5" name="Group 5"/>
          <p:cNvGrpSpPr/>
          <p:nvPr/>
        </p:nvGrpSpPr>
        <p:grpSpPr>
          <a:xfrm rot="0">
            <a:off x="4332960" y="128738"/>
            <a:ext cx="9934547" cy="1648936"/>
            <a:chOff x="0" y="0"/>
            <a:chExt cx="2616506" cy="434288"/>
          </a:xfrm>
        </p:grpSpPr>
        <p:sp>
          <p:nvSpPr>
            <p:cNvPr id="6" name="Freeform 6"/>
            <p:cNvSpPr/>
            <p:nvPr/>
          </p:nvSpPr>
          <p:spPr>
            <a:xfrm>
              <a:off x="0" y="0"/>
              <a:ext cx="2616506" cy="434288"/>
            </a:xfrm>
            <a:custGeom>
              <a:avLst/>
              <a:gdLst/>
              <a:ahLst/>
              <a:cxnLst/>
              <a:rect l="l" t="t" r="r" b="b"/>
              <a:pathLst>
                <a:path w="2616506" h="434288">
                  <a:moveTo>
                    <a:pt x="39744" y="0"/>
                  </a:moveTo>
                  <a:lnTo>
                    <a:pt x="2576762" y="0"/>
                  </a:lnTo>
                  <a:cubicBezTo>
                    <a:pt x="2587303" y="0"/>
                    <a:pt x="2597412" y="4187"/>
                    <a:pt x="2604866" y="11641"/>
                  </a:cubicBezTo>
                  <a:cubicBezTo>
                    <a:pt x="2612319" y="19094"/>
                    <a:pt x="2616506" y="29203"/>
                    <a:pt x="2616506" y="39744"/>
                  </a:cubicBezTo>
                  <a:lnTo>
                    <a:pt x="2616506" y="394544"/>
                  </a:lnTo>
                  <a:cubicBezTo>
                    <a:pt x="2616506" y="416494"/>
                    <a:pt x="2598713" y="434288"/>
                    <a:pt x="2576762" y="434288"/>
                  </a:cubicBezTo>
                  <a:lnTo>
                    <a:pt x="39744" y="434288"/>
                  </a:lnTo>
                  <a:cubicBezTo>
                    <a:pt x="17794" y="434288"/>
                    <a:pt x="0" y="416494"/>
                    <a:pt x="0" y="394544"/>
                  </a:cubicBezTo>
                  <a:lnTo>
                    <a:pt x="0" y="39744"/>
                  </a:lnTo>
                  <a:cubicBezTo>
                    <a:pt x="0" y="29203"/>
                    <a:pt x="4187" y="19094"/>
                    <a:pt x="11641" y="11641"/>
                  </a:cubicBezTo>
                  <a:cubicBezTo>
                    <a:pt x="19094" y="4187"/>
                    <a:pt x="29203" y="0"/>
                    <a:pt x="39744" y="0"/>
                  </a:cubicBezTo>
                  <a:close/>
                </a:path>
              </a:pathLst>
            </a:custGeom>
            <a:solidFill>
              <a:srgbClr val="F7A739"/>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60"/>
                </a:lnSpc>
              </a:pPr>
            </a:p>
          </p:txBody>
        </p:sp>
      </p:grpSp>
      <p:sp>
        <p:nvSpPr>
          <p:cNvPr id="8" name="Freeform 8"/>
          <p:cNvSpPr/>
          <p:nvPr/>
        </p:nvSpPr>
        <p:spPr>
          <a:xfrm>
            <a:off x="4447260" y="1905909"/>
            <a:ext cx="9526831" cy="8381091"/>
          </a:xfrm>
          <a:custGeom>
            <a:avLst/>
            <a:gdLst/>
            <a:ahLst/>
            <a:cxnLst/>
            <a:rect l="l" t="t" r="r" b="b"/>
            <a:pathLst>
              <a:path w="9526831" h="8381091">
                <a:moveTo>
                  <a:pt x="0" y="0"/>
                </a:moveTo>
                <a:lnTo>
                  <a:pt x="9526830" y="0"/>
                </a:lnTo>
                <a:lnTo>
                  <a:pt x="9526830" y="8381091"/>
                </a:lnTo>
                <a:lnTo>
                  <a:pt x="0" y="8381091"/>
                </a:lnTo>
                <a:lnTo>
                  <a:pt x="0" y="0"/>
                </a:lnTo>
                <a:close/>
              </a:path>
            </a:pathLst>
          </a:custGeom>
          <a:blipFill>
            <a:blip r:embed="rId1"/>
            <a:stretch>
              <a:fillRect l="-56447" t="-31209" r="-68331" b="-12513"/>
            </a:stretch>
          </a:blipFill>
        </p:spPr>
      </p:sp>
      <p:sp>
        <p:nvSpPr>
          <p:cNvPr id="9" name="Freeform 9"/>
          <p:cNvSpPr/>
          <p:nvPr/>
        </p:nvSpPr>
        <p:spPr>
          <a:xfrm>
            <a:off x="15658323" y="341948"/>
            <a:ext cx="1127692" cy="1055711"/>
          </a:xfrm>
          <a:custGeom>
            <a:avLst/>
            <a:gdLst/>
            <a:ahLst/>
            <a:cxnLst/>
            <a:rect l="l" t="t" r="r" b="b"/>
            <a:pathLst>
              <a:path w="1127692" h="1055711">
                <a:moveTo>
                  <a:pt x="0" y="0"/>
                </a:moveTo>
                <a:lnTo>
                  <a:pt x="1127692" y="0"/>
                </a:lnTo>
                <a:lnTo>
                  <a:pt x="1127692" y="1055711"/>
                </a:lnTo>
                <a:lnTo>
                  <a:pt x="0" y="1055711"/>
                </a:lnTo>
                <a:lnTo>
                  <a:pt x="0" y="0"/>
                </a:lnTo>
                <a:close/>
              </a:path>
            </a:pathLst>
          </a:custGeom>
          <a:blipFill>
            <a:blip r:embed="rId2"/>
            <a:stretch>
              <a:fillRect/>
            </a:stretch>
          </a:blipFill>
        </p:spPr>
      </p:sp>
      <p:sp>
        <p:nvSpPr>
          <p:cNvPr id="10" name="Freeform 10"/>
          <p:cNvSpPr/>
          <p:nvPr/>
        </p:nvSpPr>
        <p:spPr>
          <a:xfrm>
            <a:off x="1708065" y="1397659"/>
            <a:ext cx="1138995" cy="1341967"/>
          </a:xfrm>
          <a:custGeom>
            <a:avLst/>
            <a:gdLst/>
            <a:ahLst/>
            <a:cxnLst/>
            <a:rect l="l" t="t" r="r" b="b"/>
            <a:pathLst>
              <a:path w="1138995" h="1341967">
                <a:moveTo>
                  <a:pt x="0" y="0"/>
                </a:moveTo>
                <a:lnTo>
                  <a:pt x="1138995" y="0"/>
                </a:lnTo>
                <a:lnTo>
                  <a:pt x="1138995" y="1341967"/>
                </a:lnTo>
                <a:lnTo>
                  <a:pt x="0" y="1341967"/>
                </a:lnTo>
                <a:lnTo>
                  <a:pt x="0" y="0"/>
                </a:lnTo>
                <a:close/>
              </a:path>
            </a:pathLst>
          </a:custGeom>
          <a:blipFill>
            <a:blip r:embed="rId3"/>
            <a:stretch>
              <a:fillRect/>
            </a:stretch>
          </a:blipFill>
        </p:spPr>
      </p:sp>
      <p:sp>
        <p:nvSpPr>
          <p:cNvPr id="11" name="Freeform 11"/>
          <p:cNvSpPr/>
          <p:nvPr/>
        </p:nvSpPr>
        <p:spPr>
          <a:xfrm>
            <a:off x="1028700" y="7176237"/>
            <a:ext cx="1894560" cy="1319087"/>
          </a:xfrm>
          <a:custGeom>
            <a:avLst/>
            <a:gdLst/>
            <a:ahLst/>
            <a:cxnLst/>
            <a:rect l="l" t="t" r="r" b="b"/>
            <a:pathLst>
              <a:path w="1894560" h="1319087">
                <a:moveTo>
                  <a:pt x="0" y="0"/>
                </a:moveTo>
                <a:lnTo>
                  <a:pt x="1894560" y="0"/>
                </a:lnTo>
                <a:lnTo>
                  <a:pt x="1894560" y="1319087"/>
                </a:lnTo>
                <a:lnTo>
                  <a:pt x="0" y="13190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1028700" y="3689064"/>
            <a:ext cx="1818360" cy="1293308"/>
          </a:xfrm>
          <a:custGeom>
            <a:avLst/>
            <a:gdLst/>
            <a:ahLst/>
            <a:cxnLst/>
            <a:rect l="l" t="t" r="r" b="b"/>
            <a:pathLst>
              <a:path w="1818360" h="1293308">
                <a:moveTo>
                  <a:pt x="0" y="0"/>
                </a:moveTo>
                <a:lnTo>
                  <a:pt x="1818360" y="0"/>
                </a:lnTo>
                <a:lnTo>
                  <a:pt x="1818360" y="1293308"/>
                </a:lnTo>
                <a:lnTo>
                  <a:pt x="0" y="1293308"/>
                </a:lnTo>
                <a:lnTo>
                  <a:pt x="0" y="0"/>
                </a:lnTo>
                <a:close/>
              </a:path>
            </a:pathLst>
          </a:custGeom>
          <a:blipFill>
            <a:blip r:embed="rId6"/>
            <a:stretch>
              <a:fillRect/>
            </a:stretch>
          </a:blipFill>
        </p:spPr>
      </p:sp>
      <p:sp>
        <p:nvSpPr>
          <p:cNvPr id="13" name="Freeform 13"/>
          <p:cNvSpPr/>
          <p:nvPr/>
        </p:nvSpPr>
        <p:spPr>
          <a:xfrm>
            <a:off x="2676113" y="5705185"/>
            <a:ext cx="1277758" cy="883466"/>
          </a:xfrm>
          <a:custGeom>
            <a:avLst/>
            <a:gdLst/>
            <a:ahLst/>
            <a:cxnLst/>
            <a:rect l="l" t="t" r="r" b="b"/>
            <a:pathLst>
              <a:path w="1277758" h="883466">
                <a:moveTo>
                  <a:pt x="0" y="0"/>
                </a:moveTo>
                <a:lnTo>
                  <a:pt x="1277758" y="0"/>
                </a:lnTo>
                <a:lnTo>
                  <a:pt x="1277758" y="883467"/>
                </a:lnTo>
                <a:lnTo>
                  <a:pt x="0" y="8834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4" name="Group 14"/>
          <p:cNvGrpSpPr/>
          <p:nvPr/>
        </p:nvGrpSpPr>
        <p:grpSpPr>
          <a:xfrm rot="0">
            <a:off x="15916516" y="2517229"/>
            <a:ext cx="4159290" cy="3560175"/>
            <a:chOff x="0" y="0"/>
            <a:chExt cx="830882" cy="711200"/>
          </a:xfrm>
        </p:grpSpPr>
        <p:sp>
          <p:nvSpPr>
            <p:cNvPr id="15" name="Freeform 15"/>
            <p:cNvSpPr/>
            <p:nvPr/>
          </p:nvSpPr>
          <p:spPr>
            <a:xfrm>
              <a:off x="0" y="0"/>
              <a:ext cx="830882" cy="711200"/>
            </a:xfrm>
            <a:custGeom>
              <a:avLst/>
              <a:gdLst/>
              <a:ahLst/>
              <a:cxnLst/>
              <a:rect l="l" t="t" r="r" b="b"/>
              <a:pathLst>
                <a:path w="830882" h="711200">
                  <a:moveTo>
                    <a:pt x="415441" y="0"/>
                  </a:moveTo>
                  <a:lnTo>
                    <a:pt x="830882" y="711200"/>
                  </a:lnTo>
                  <a:lnTo>
                    <a:pt x="0" y="711200"/>
                  </a:lnTo>
                  <a:lnTo>
                    <a:pt x="415441" y="0"/>
                  </a:lnTo>
                  <a:close/>
                </a:path>
              </a:pathLst>
            </a:custGeom>
            <a:solidFill>
              <a:srgbClr val="FFA800"/>
            </a:solidFill>
          </p:spPr>
        </p:sp>
        <p:sp>
          <p:nvSpPr>
            <p:cNvPr id="16" name="TextBox 16"/>
            <p:cNvSpPr txBox="1"/>
            <p:nvPr/>
          </p:nvSpPr>
          <p:spPr>
            <a:xfrm>
              <a:off x="127000" y="292100"/>
              <a:ext cx="558800" cy="368300"/>
            </a:xfrm>
            <a:prstGeom prst="rect">
              <a:avLst/>
            </a:prstGeom>
          </p:spPr>
          <p:txBody>
            <a:bodyPr lIns="50800" tIns="50800" rIns="50800" bIns="50800" rtlCol="0" anchor="ctr"/>
            <a:lstStyle/>
            <a:p>
              <a:pPr algn="ctr">
                <a:lnSpc>
                  <a:spcPts val="2660"/>
                </a:lnSpc>
              </a:pPr>
            </a:p>
          </p:txBody>
        </p:sp>
      </p:grpSp>
      <p:grpSp>
        <p:nvGrpSpPr>
          <p:cNvPr id="17" name="Group 17"/>
          <p:cNvGrpSpPr>
            <a:grpSpLocks noChangeAspect="1"/>
          </p:cNvGrpSpPr>
          <p:nvPr/>
        </p:nvGrpSpPr>
        <p:grpSpPr>
          <a:xfrm rot="0">
            <a:off x="15412365" y="2097770"/>
            <a:ext cx="9326880" cy="3230209"/>
            <a:chOff x="0" y="0"/>
            <a:chExt cx="7620000" cy="2639060"/>
          </a:xfrm>
        </p:grpSpPr>
        <p:sp>
          <p:nvSpPr>
            <p:cNvPr id="18" name="Freeform 18"/>
            <p:cNvSpPr/>
            <p:nvPr/>
          </p:nvSpPr>
          <p:spPr>
            <a:xfrm>
              <a:off x="5334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solidFill>
              <a:srgbClr val="000000">
                <a:alpha val="0"/>
              </a:srgbClr>
            </a:solidFill>
            <a:ln w="12700">
              <a:solidFill>
                <a:srgbClr val="000000"/>
              </a:solidFill>
            </a:ln>
          </p:spPr>
        </p:sp>
        <p:sp>
          <p:nvSpPr>
            <p:cNvPr id="19" name="Freeform 19"/>
            <p:cNvSpPr/>
            <p:nvPr/>
          </p:nvSpPr>
          <p:spPr>
            <a:xfrm>
              <a:off x="3810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solidFill>
              <a:srgbClr val="000000">
                <a:alpha val="0"/>
              </a:srgbClr>
            </a:solidFill>
            <a:ln w="12700">
              <a:solidFill>
                <a:srgbClr val="000000"/>
              </a:solidFill>
            </a:ln>
          </p:spPr>
        </p:sp>
        <p:sp>
          <p:nvSpPr>
            <p:cNvPr id="20" name="Freeform 20"/>
            <p:cNvSpPr/>
            <p:nvPr/>
          </p:nvSpPr>
          <p:spPr>
            <a:xfrm>
              <a:off x="2286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solidFill>
              <a:srgbClr val="FFFFFF"/>
            </a:solidFill>
            <a:ln w="12700">
              <a:solidFill>
                <a:srgbClr val="000000"/>
              </a:solidFill>
            </a:ln>
          </p:spPr>
        </p:sp>
        <p:sp>
          <p:nvSpPr>
            <p:cNvPr id="21" name="Freeform 21"/>
            <p:cNvSpPr/>
            <p:nvPr/>
          </p:nvSpPr>
          <p:spPr>
            <a:xfrm>
              <a:off x="0" y="0"/>
              <a:ext cx="3048000" cy="2639060"/>
            </a:xfrm>
            <a:custGeom>
              <a:avLst/>
              <a:gdLst/>
              <a:ahLst/>
              <a:cxnLst/>
              <a:rect l="l" t="t" r="r" b="b"/>
              <a:pathLst>
                <a:path w="3048000" h="2639060">
                  <a:moveTo>
                    <a:pt x="2286000" y="0"/>
                  </a:moveTo>
                  <a:lnTo>
                    <a:pt x="762000" y="0"/>
                  </a:lnTo>
                  <a:lnTo>
                    <a:pt x="0" y="1319530"/>
                  </a:lnTo>
                  <a:lnTo>
                    <a:pt x="762000" y="2639060"/>
                  </a:lnTo>
                  <a:lnTo>
                    <a:pt x="2286000" y="2639060"/>
                  </a:lnTo>
                  <a:lnTo>
                    <a:pt x="3048000" y="1319530"/>
                  </a:lnTo>
                  <a:close/>
                </a:path>
              </a:pathLst>
            </a:custGeom>
            <a:blipFill>
              <a:blip r:embed="rId9"/>
              <a:stretch>
                <a:fillRect l="-14978" r="-14978"/>
              </a:stretch>
            </a:blipFill>
          </p:spPr>
        </p:sp>
      </p:grpSp>
      <p:grpSp>
        <p:nvGrpSpPr>
          <p:cNvPr id="22" name="Group 22"/>
          <p:cNvGrpSpPr>
            <a:grpSpLocks noChangeAspect="1"/>
          </p:cNvGrpSpPr>
          <p:nvPr/>
        </p:nvGrpSpPr>
        <p:grpSpPr>
          <a:xfrm rot="0">
            <a:off x="15498090" y="6028091"/>
            <a:ext cx="9326880" cy="3230209"/>
            <a:chOff x="0" y="0"/>
            <a:chExt cx="7620000" cy="2639060"/>
          </a:xfrm>
        </p:grpSpPr>
        <p:sp>
          <p:nvSpPr>
            <p:cNvPr id="23" name="Freeform 23"/>
            <p:cNvSpPr/>
            <p:nvPr/>
          </p:nvSpPr>
          <p:spPr>
            <a:xfrm>
              <a:off x="5334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solidFill>
              <a:srgbClr val="000000">
                <a:alpha val="0"/>
              </a:srgbClr>
            </a:solidFill>
            <a:ln w="12700">
              <a:solidFill>
                <a:srgbClr val="000000"/>
              </a:solidFill>
            </a:ln>
          </p:spPr>
        </p:sp>
        <p:sp>
          <p:nvSpPr>
            <p:cNvPr id="24" name="Freeform 24"/>
            <p:cNvSpPr/>
            <p:nvPr/>
          </p:nvSpPr>
          <p:spPr>
            <a:xfrm>
              <a:off x="3810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solidFill>
              <a:srgbClr val="000000">
                <a:alpha val="0"/>
              </a:srgbClr>
            </a:solidFill>
            <a:ln w="12700">
              <a:solidFill>
                <a:srgbClr val="000000"/>
              </a:solidFill>
            </a:ln>
          </p:spPr>
        </p:sp>
        <p:sp>
          <p:nvSpPr>
            <p:cNvPr id="25" name="Freeform 25"/>
            <p:cNvSpPr/>
            <p:nvPr/>
          </p:nvSpPr>
          <p:spPr>
            <a:xfrm>
              <a:off x="2286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solidFill>
              <a:srgbClr val="FFFFFF"/>
            </a:solidFill>
            <a:ln w="12700">
              <a:solidFill>
                <a:srgbClr val="000000"/>
              </a:solidFill>
            </a:ln>
          </p:spPr>
        </p:sp>
        <p:sp>
          <p:nvSpPr>
            <p:cNvPr id="26" name="Freeform 26"/>
            <p:cNvSpPr/>
            <p:nvPr/>
          </p:nvSpPr>
          <p:spPr>
            <a:xfrm>
              <a:off x="0" y="0"/>
              <a:ext cx="3048000" cy="2639060"/>
            </a:xfrm>
            <a:custGeom>
              <a:avLst/>
              <a:gdLst/>
              <a:ahLst/>
              <a:cxnLst/>
              <a:rect l="l" t="t" r="r" b="b"/>
              <a:pathLst>
                <a:path w="3048000" h="2639060">
                  <a:moveTo>
                    <a:pt x="2286000" y="0"/>
                  </a:moveTo>
                  <a:lnTo>
                    <a:pt x="762000" y="0"/>
                  </a:lnTo>
                  <a:lnTo>
                    <a:pt x="0" y="1319530"/>
                  </a:lnTo>
                  <a:lnTo>
                    <a:pt x="762000" y="2639060"/>
                  </a:lnTo>
                  <a:lnTo>
                    <a:pt x="2286000" y="2639060"/>
                  </a:lnTo>
                  <a:lnTo>
                    <a:pt x="3048000" y="1319530"/>
                  </a:lnTo>
                  <a:close/>
                </a:path>
              </a:pathLst>
            </a:custGeom>
            <a:blipFill>
              <a:blip r:embed="rId10"/>
              <a:stretch>
                <a:fillRect l="-26962" r="-26962"/>
              </a:stretch>
            </a:blipFill>
          </p:spPr>
        </p:sp>
      </p:grpSp>
      <p:sp>
        <p:nvSpPr>
          <p:cNvPr id="27" name="TextBox 27"/>
          <p:cNvSpPr txBox="1"/>
          <p:nvPr/>
        </p:nvSpPr>
        <p:spPr>
          <a:xfrm>
            <a:off x="4332960" y="332423"/>
            <a:ext cx="9934547" cy="1325880"/>
          </a:xfrm>
          <a:prstGeom prst="rect">
            <a:avLst/>
          </a:prstGeom>
        </p:spPr>
        <p:txBody>
          <a:bodyPr lIns="0" tIns="0" rIns="0" bIns="0" rtlCol="0" anchor="t">
            <a:spAutoFit/>
          </a:bodyPr>
          <a:lstStyle/>
          <a:p>
            <a:pPr algn="ctr">
              <a:lnSpc>
                <a:spcPts val="5085"/>
              </a:lnSpc>
            </a:pPr>
            <a:r>
              <a:rPr lang="en-US" sz="4500" spc="-134">
                <a:solidFill>
                  <a:srgbClr val="000000"/>
                </a:solidFill>
                <a:latin typeface="Poppins Bold" panose="00000800000000000000"/>
              </a:rPr>
              <a:t>Potensi Tanaman Bahan Makanan Kabupaten Blitar</a:t>
            </a:r>
            <a:endParaRPr lang="en-US" sz="4500" spc="-134">
              <a:solidFill>
                <a:srgbClr val="000000"/>
              </a:solidFill>
              <a:latin typeface="Poppins Bold" panose="00000800000000000000"/>
            </a:endParaRPr>
          </a:p>
        </p:txBody>
      </p:sp>
      <p:sp>
        <p:nvSpPr>
          <p:cNvPr id="28" name="TextBox 28"/>
          <p:cNvSpPr txBox="1"/>
          <p:nvPr/>
        </p:nvSpPr>
        <p:spPr>
          <a:xfrm>
            <a:off x="3807899" y="9780478"/>
            <a:ext cx="10672202" cy="316865"/>
          </a:xfrm>
          <a:prstGeom prst="rect">
            <a:avLst/>
          </a:prstGeom>
        </p:spPr>
        <p:txBody>
          <a:bodyPr lIns="0" tIns="0" rIns="0" bIns="0" rtlCol="0" anchor="t">
            <a:spAutoFit/>
          </a:bodyPr>
          <a:lstStyle/>
          <a:p>
            <a:pPr algn="ctr">
              <a:lnSpc>
                <a:spcPts val="2380"/>
              </a:lnSpc>
            </a:pPr>
            <a:r>
              <a:rPr lang="en-US" sz="2000">
                <a:solidFill>
                  <a:srgbClr val="000000"/>
                </a:solidFill>
                <a:latin typeface="Poppins Bold" panose="00000800000000000000"/>
              </a:rPr>
              <a:t>Tabel Produksi Tanaman Bahan Makanan di Kabupaten Blitar (kg), 2020-2022</a:t>
            </a:r>
            <a:endParaRPr lang="en-US" sz="2000">
              <a:solidFill>
                <a:srgbClr val="000000"/>
              </a:solidFill>
              <a:latin typeface="Poppins Bold" panose="0000080000000000000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15498574" y="6588652"/>
            <a:ext cx="4159290" cy="3560175"/>
            <a:chOff x="0" y="0"/>
            <a:chExt cx="830882" cy="711200"/>
          </a:xfrm>
        </p:grpSpPr>
        <p:sp>
          <p:nvSpPr>
            <p:cNvPr id="3" name="Freeform 3"/>
            <p:cNvSpPr/>
            <p:nvPr/>
          </p:nvSpPr>
          <p:spPr>
            <a:xfrm>
              <a:off x="0" y="0"/>
              <a:ext cx="830882" cy="711200"/>
            </a:xfrm>
            <a:custGeom>
              <a:avLst/>
              <a:gdLst/>
              <a:ahLst/>
              <a:cxnLst/>
              <a:rect l="l" t="t" r="r" b="b"/>
              <a:pathLst>
                <a:path w="830882" h="711200">
                  <a:moveTo>
                    <a:pt x="415441" y="0"/>
                  </a:moveTo>
                  <a:lnTo>
                    <a:pt x="830882" y="711200"/>
                  </a:lnTo>
                  <a:lnTo>
                    <a:pt x="0" y="711200"/>
                  </a:lnTo>
                  <a:lnTo>
                    <a:pt x="415441" y="0"/>
                  </a:lnTo>
                  <a:close/>
                </a:path>
              </a:pathLst>
            </a:custGeom>
            <a:solidFill>
              <a:srgbClr val="FFA800"/>
            </a:solidFill>
          </p:spPr>
        </p:sp>
        <p:sp>
          <p:nvSpPr>
            <p:cNvPr id="4" name="TextBox 4"/>
            <p:cNvSpPr txBox="1"/>
            <p:nvPr/>
          </p:nvSpPr>
          <p:spPr>
            <a:xfrm>
              <a:off x="127000" y="292100"/>
              <a:ext cx="558800" cy="368300"/>
            </a:xfrm>
            <a:prstGeom prst="rect">
              <a:avLst/>
            </a:prstGeom>
          </p:spPr>
          <p:txBody>
            <a:bodyPr lIns="50800" tIns="50800" rIns="50800" bIns="50800" rtlCol="0" anchor="ctr"/>
            <a:lstStyle/>
            <a:p>
              <a:pPr algn="ctr">
                <a:lnSpc>
                  <a:spcPts val="2660"/>
                </a:lnSpc>
              </a:pPr>
            </a:p>
          </p:txBody>
        </p:sp>
      </p:grpSp>
      <p:grpSp>
        <p:nvGrpSpPr>
          <p:cNvPr id="5" name="Group 5"/>
          <p:cNvGrpSpPr/>
          <p:nvPr/>
        </p:nvGrpSpPr>
        <p:grpSpPr>
          <a:xfrm rot="-10800000">
            <a:off x="16021151" y="0"/>
            <a:ext cx="3189361" cy="2729957"/>
            <a:chOff x="0" y="0"/>
            <a:chExt cx="830882" cy="711200"/>
          </a:xfrm>
        </p:grpSpPr>
        <p:sp>
          <p:nvSpPr>
            <p:cNvPr id="6" name="Freeform 6"/>
            <p:cNvSpPr/>
            <p:nvPr/>
          </p:nvSpPr>
          <p:spPr>
            <a:xfrm>
              <a:off x="0" y="0"/>
              <a:ext cx="830882" cy="711200"/>
            </a:xfrm>
            <a:custGeom>
              <a:avLst/>
              <a:gdLst/>
              <a:ahLst/>
              <a:cxnLst/>
              <a:rect l="l" t="t" r="r" b="b"/>
              <a:pathLst>
                <a:path w="830882" h="711200">
                  <a:moveTo>
                    <a:pt x="415441" y="0"/>
                  </a:moveTo>
                  <a:lnTo>
                    <a:pt x="830882" y="711200"/>
                  </a:lnTo>
                  <a:lnTo>
                    <a:pt x="0" y="711200"/>
                  </a:lnTo>
                  <a:lnTo>
                    <a:pt x="415441" y="0"/>
                  </a:lnTo>
                  <a:close/>
                </a:path>
              </a:pathLst>
            </a:custGeom>
            <a:solidFill>
              <a:srgbClr val="400C6D"/>
            </a:solidFill>
          </p:spPr>
        </p:sp>
        <p:sp>
          <p:nvSpPr>
            <p:cNvPr id="7" name="TextBox 7"/>
            <p:cNvSpPr txBox="1"/>
            <p:nvPr/>
          </p:nvSpPr>
          <p:spPr>
            <a:xfrm>
              <a:off x="127000" y="292100"/>
              <a:ext cx="558800" cy="368300"/>
            </a:xfrm>
            <a:prstGeom prst="rect">
              <a:avLst/>
            </a:prstGeom>
          </p:spPr>
          <p:txBody>
            <a:bodyPr lIns="50800" tIns="50800" rIns="50800" bIns="50800" rtlCol="0" anchor="ctr"/>
            <a:lstStyle/>
            <a:p>
              <a:pPr algn="ctr">
                <a:lnSpc>
                  <a:spcPts val="2660"/>
                </a:lnSpc>
              </a:pPr>
            </a:p>
          </p:txBody>
        </p:sp>
      </p:grpSp>
      <p:grpSp>
        <p:nvGrpSpPr>
          <p:cNvPr id="8" name="Group 8"/>
          <p:cNvGrpSpPr/>
          <p:nvPr/>
        </p:nvGrpSpPr>
        <p:grpSpPr>
          <a:xfrm rot="3576229">
            <a:off x="15927633" y="7149857"/>
            <a:ext cx="7460462" cy="975018"/>
            <a:chOff x="0" y="0"/>
            <a:chExt cx="2770010" cy="362016"/>
          </a:xfrm>
        </p:grpSpPr>
        <p:sp>
          <p:nvSpPr>
            <p:cNvPr id="9" name="Freeform 9"/>
            <p:cNvSpPr/>
            <p:nvPr/>
          </p:nvSpPr>
          <p:spPr>
            <a:xfrm>
              <a:off x="0" y="0"/>
              <a:ext cx="2770010" cy="362016"/>
            </a:xfrm>
            <a:custGeom>
              <a:avLst/>
              <a:gdLst/>
              <a:ahLst/>
              <a:cxnLst/>
              <a:rect l="l" t="t" r="r" b="b"/>
              <a:pathLst>
                <a:path w="2770010" h="362016">
                  <a:moveTo>
                    <a:pt x="2566810" y="0"/>
                  </a:moveTo>
                  <a:lnTo>
                    <a:pt x="0" y="0"/>
                  </a:lnTo>
                  <a:lnTo>
                    <a:pt x="203200" y="362016"/>
                  </a:lnTo>
                  <a:lnTo>
                    <a:pt x="2770010" y="362016"/>
                  </a:lnTo>
                  <a:lnTo>
                    <a:pt x="2566810" y="0"/>
                  </a:lnTo>
                  <a:close/>
                </a:path>
              </a:pathLst>
            </a:custGeom>
            <a:solidFill>
              <a:srgbClr val="FFA800">
                <a:alpha val="72941"/>
              </a:srgbClr>
            </a:solidFill>
          </p:spPr>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60"/>
                </a:lnSpc>
              </a:pPr>
            </a:p>
          </p:txBody>
        </p:sp>
      </p:grpSp>
      <p:grpSp>
        <p:nvGrpSpPr>
          <p:cNvPr id="11" name="Group 11"/>
          <p:cNvGrpSpPr/>
          <p:nvPr/>
        </p:nvGrpSpPr>
        <p:grpSpPr>
          <a:xfrm rot="0">
            <a:off x="4322378" y="256972"/>
            <a:ext cx="8648860" cy="1909774"/>
            <a:chOff x="0" y="0"/>
            <a:chExt cx="2277889" cy="502986"/>
          </a:xfrm>
        </p:grpSpPr>
        <p:sp>
          <p:nvSpPr>
            <p:cNvPr id="12" name="Freeform 12"/>
            <p:cNvSpPr/>
            <p:nvPr/>
          </p:nvSpPr>
          <p:spPr>
            <a:xfrm>
              <a:off x="0" y="0"/>
              <a:ext cx="2277889" cy="502986"/>
            </a:xfrm>
            <a:custGeom>
              <a:avLst/>
              <a:gdLst/>
              <a:ahLst/>
              <a:cxnLst/>
              <a:rect l="l" t="t" r="r" b="b"/>
              <a:pathLst>
                <a:path w="2277889" h="502986">
                  <a:moveTo>
                    <a:pt x="45652" y="0"/>
                  </a:moveTo>
                  <a:lnTo>
                    <a:pt x="2232237" y="0"/>
                  </a:lnTo>
                  <a:cubicBezTo>
                    <a:pt x="2257450" y="0"/>
                    <a:pt x="2277889" y="20439"/>
                    <a:pt x="2277889" y="45652"/>
                  </a:cubicBezTo>
                  <a:lnTo>
                    <a:pt x="2277889" y="457334"/>
                  </a:lnTo>
                  <a:cubicBezTo>
                    <a:pt x="2277889" y="469441"/>
                    <a:pt x="2273079" y="481053"/>
                    <a:pt x="2264518" y="489614"/>
                  </a:cubicBezTo>
                  <a:cubicBezTo>
                    <a:pt x="2255956" y="498176"/>
                    <a:pt x="2244345" y="502986"/>
                    <a:pt x="2232237" y="502986"/>
                  </a:cubicBezTo>
                  <a:lnTo>
                    <a:pt x="45652" y="502986"/>
                  </a:lnTo>
                  <a:cubicBezTo>
                    <a:pt x="33544" y="502986"/>
                    <a:pt x="21933" y="498176"/>
                    <a:pt x="13371" y="489614"/>
                  </a:cubicBezTo>
                  <a:cubicBezTo>
                    <a:pt x="4810" y="481053"/>
                    <a:pt x="0" y="469441"/>
                    <a:pt x="0" y="457334"/>
                  </a:cubicBezTo>
                  <a:lnTo>
                    <a:pt x="0" y="45652"/>
                  </a:lnTo>
                  <a:cubicBezTo>
                    <a:pt x="0" y="33544"/>
                    <a:pt x="4810" y="21933"/>
                    <a:pt x="13371" y="13371"/>
                  </a:cubicBezTo>
                  <a:cubicBezTo>
                    <a:pt x="21933" y="4810"/>
                    <a:pt x="33544" y="0"/>
                    <a:pt x="45652" y="0"/>
                  </a:cubicBezTo>
                  <a:close/>
                </a:path>
              </a:pathLst>
            </a:custGeom>
            <a:solidFill>
              <a:srgbClr val="F7A739"/>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60"/>
                </a:lnSpc>
              </a:pPr>
            </a:p>
          </p:txBody>
        </p:sp>
      </p:grpSp>
      <p:sp>
        <p:nvSpPr>
          <p:cNvPr id="14" name="Freeform 14"/>
          <p:cNvSpPr/>
          <p:nvPr/>
        </p:nvSpPr>
        <p:spPr>
          <a:xfrm>
            <a:off x="2809459" y="2219507"/>
            <a:ext cx="11750898" cy="6557453"/>
          </a:xfrm>
          <a:custGeom>
            <a:avLst/>
            <a:gdLst/>
            <a:ahLst/>
            <a:cxnLst/>
            <a:rect l="l" t="t" r="r" b="b"/>
            <a:pathLst>
              <a:path w="11750898" h="6557453">
                <a:moveTo>
                  <a:pt x="0" y="0"/>
                </a:moveTo>
                <a:lnTo>
                  <a:pt x="11750899" y="0"/>
                </a:lnTo>
                <a:lnTo>
                  <a:pt x="11750899" y="6557453"/>
                </a:lnTo>
                <a:lnTo>
                  <a:pt x="0" y="6557453"/>
                </a:lnTo>
                <a:lnTo>
                  <a:pt x="0" y="0"/>
                </a:lnTo>
                <a:close/>
              </a:path>
            </a:pathLst>
          </a:custGeom>
          <a:blipFill>
            <a:blip r:embed="rId1"/>
            <a:stretch>
              <a:fillRect l="-43048" t="-67932" r="-51401" b="-28073"/>
            </a:stretch>
          </a:blipFill>
        </p:spPr>
      </p:sp>
      <p:sp>
        <p:nvSpPr>
          <p:cNvPr id="15" name="Freeform 15"/>
          <p:cNvSpPr/>
          <p:nvPr/>
        </p:nvSpPr>
        <p:spPr>
          <a:xfrm>
            <a:off x="14952287" y="372141"/>
            <a:ext cx="1345089" cy="1259232"/>
          </a:xfrm>
          <a:custGeom>
            <a:avLst/>
            <a:gdLst/>
            <a:ahLst/>
            <a:cxnLst/>
            <a:rect l="l" t="t" r="r" b="b"/>
            <a:pathLst>
              <a:path w="1345089" h="1259232">
                <a:moveTo>
                  <a:pt x="0" y="0"/>
                </a:moveTo>
                <a:lnTo>
                  <a:pt x="1345089" y="0"/>
                </a:lnTo>
                <a:lnTo>
                  <a:pt x="1345089" y="1259233"/>
                </a:lnTo>
                <a:lnTo>
                  <a:pt x="0" y="1259233"/>
                </a:lnTo>
                <a:lnTo>
                  <a:pt x="0" y="0"/>
                </a:lnTo>
                <a:close/>
              </a:path>
            </a:pathLst>
          </a:custGeom>
          <a:blipFill>
            <a:blip r:embed="rId2"/>
            <a:stretch>
              <a:fillRect/>
            </a:stretch>
          </a:blipFill>
        </p:spPr>
      </p:sp>
      <p:sp>
        <p:nvSpPr>
          <p:cNvPr id="16" name="Freeform 16"/>
          <p:cNvSpPr/>
          <p:nvPr/>
        </p:nvSpPr>
        <p:spPr>
          <a:xfrm>
            <a:off x="446105" y="6883054"/>
            <a:ext cx="2363355" cy="1772516"/>
          </a:xfrm>
          <a:custGeom>
            <a:avLst/>
            <a:gdLst/>
            <a:ahLst/>
            <a:cxnLst/>
            <a:rect l="l" t="t" r="r" b="b"/>
            <a:pathLst>
              <a:path w="2363355" h="1772516">
                <a:moveTo>
                  <a:pt x="0" y="0"/>
                </a:moveTo>
                <a:lnTo>
                  <a:pt x="2363354" y="0"/>
                </a:lnTo>
                <a:lnTo>
                  <a:pt x="2363354" y="1772517"/>
                </a:lnTo>
                <a:lnTo>
                  <a:pt x="0" y="1772517"/>
                </a:lnTo>
                <a:lnTo>
                  <a:pt x="0" y="0"/>
                </a:lnTo>
                <a:close/>
              </a:path>
            </a:pathLst>
          </a:custGeom>
          <a:blipFill>
            <a:blip r:embed="rId3"/>
            <a:stretch>
              <a:fillRect/>
            </a:stretch>
          </a:blipFill>
        </p:spPr>
      </p:sp>
      <p:sp>
        <p:nvSpPr>
          <p:cNvPr id="17" name="Freeform 17"/>
          <p:cNvSpPr/>
          <p:nvPr/>
        </p:nvSpPr>
        <p:spPr>
          <a:xfrm>
            <a:off x="446105" y="4173197"/>
            <a:ext cx="2363355" cy="1725249"/>
          </a:xfrm>
          <a:custGeom>
            <a:avLst/>
            <a:gdLst/>
            <a:ahLst/>
            <a:cxnLst/>
            <a:rect l="l" t="t" r="r" b="b"/>
            <a:pathLst>
              <a:path w="2363355" h="1725249">
                <a:moveTo>
                  <a:pt x="0" y="0"/>
                </a:moveTo>
                <a:lnTo>
                  <a:pt x="2363354" y="0"/>
                </a:lnTo>
                <a:lnTo>
                  <a:pt x="2363354" y="1725249"/>
                </a:lnTo>
                <a:lnTo>
                  <a:pt x="0" y="1725249"/>
                </a:lnTo>
                <a:lnTo>
                  <a:pt x="0" y="0"/>
                </a:lnTo>
                <a:close/>
              </a:path>
            </a:pathLst>
          </a:custGeom>
          <a:blipFill>
            <a:blip r:embed="rId4"/>
            <a:stretch>
              <a:fillRect/>
            </a:stretch>
          </a:blipFill>
        </p:spPr>
      </p:sp>
      <p:grpSp>
        <p:nvGrpSpPr>
          <p:cNvPr id="18" name="Group 18"/>
          <p:cNvGrpSpPr>
            <a:grpSpLocks noChangeAspect="1"/>
          </p:cNvGrpSpPr>
          <p:nvPr/>
        </p:nvGrpSpPr>
        <p:grpSpPr>
          <a:xfrm rot="0">
            <a:off x="15498574" y="5546750"/>
            <a:ext cx="9326880" cy="3230209"/>
            <a:chOff x="0" y="0"/>
            <a:chExt cx="7620000" cy="2639060"/>
          </a:xfrm>
        </p:grpSpPr>
        <p:sp>
          <p:nvSpPr>
            <p:cNvPr id="19" name="Freeform 19"/>
            <p:cNvSpPr/>
            <p:nvPr/>
          </p:nvSpPr>
          <p:spPr>
            <a:xfrm>
              <a:off x="5334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solidFill>
              <a:srgbClr val="000000">
                <a:alpha val="0"/>
              </a:srgbClr>
            </a:solidFill>
            <a:ln w="12700">
              <a:solidFill>
                <a:srgbClr val="000000"/>
              </a:solidFill>
            </a:ln>
          </p:spPr>
        </p:sp>
        <p:sp>
          <p:nvSpPr>
            <p:cNvPr id="20" name="Freeform 20"/>
            <p:cNvSpPr/>
            <p:nvPr/>
          </p:nvSpPr>
          <p:spPr>
            <a:xfrm>
              <a:off x="3810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solidFill>
              <a:srgbClr val="000000">
                <a:alpha val="0"/>
              </a:srgbClr>
            </a:solidFill>
            <a:ln w="12700">
              <a:solidFill>
                <a:srgbClr val="000000"/>
              </a:solidFill>
            </a:ln>
          </p:spPr>
        </p:sp>
        <p:sp>
          <p:nvSpPr>
            <p:cNvPr id="21" name="Freeform 21"/>
            <p:cNvSpPr/>
            <p:nvPr/>
          </p:nvSpPr>
          <p:spPr>
            <a:xfrm>
              <a:off x="2286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solidFill>
              <a:srgbClr val="FFFFFF"/>
            </a:solidFill>
            <a:ln w="12700">
              <a:solidFill>
                <a:srgbClr val="000000"/>
              </a:solidFill>
            </a:ln>
          </p:spPr>
        </p:sp>
        <p:sp>
          <p:nvSpPr>
            <p:cNvPr id="22" name="Freeform 22"/>
            <p:cNvSpPr/>
            <p:nvPr/>
          </p:nvSpPr>
          <p:spPr>
            <a:xfrm>
              <a:off x="0" y="0"/>
              <a:ext cx="3048000" cy="2639060"/>
            </a:xfrm>
            <a:custGeom>
              <a:avLst/>
              <a:gdLst/>
              <a:ahLst/>
              <a:cxnLst/>
              <a:rect l="l" t="t" r="r" b="b"/>
              <a:pathLst>
                <a:path w="3048000" h="2639060">
                  <a:moveTo>
                    <a:pt x="2286000" y="0"/>
                  </a:moveTo>
                  <a:lnTo>
                    <a:pt x="762000" y="0"/>
                  </a:lnTo>
                  <a:lnTo>
                    <a:pt x="0" y="1319530"/>
                  </a:lnTo>
                  <a:lnTo>
                    <a:pt x="762000" y="2639060"/>
                  </a:lnTo>
                  <a:lnTo>
                    <a:pt x="2286000" y="2639060"/>
                  </a:lnTo>
                  <a:lnTo>
                    <a:pt x="3048000" y="1319530"/>
                  </a:lnTo>
                  <a:close/>
                </a:path>
              </a:pathLst>
            </a:custGeom>
            <a:blipFill>
              <a:blip r:embed="rId5"/>
              <a:stretch>
                <a:fillRect l="-26962" r="-26962"/>
              </a:stretch>
            </a:blipFill>
          </p:spPr>
        </p:sp>
      </p:grpSp>
      <p:grpSp>
        <p:nvGrpSpPr>
          <p:cNvPr id="23" name="Group 23"/>
          <p:cNvGrpSpPr>
            <a:grpSpLocks noChangeAspect="1"/>
          </p:cNvGrpSpPr>
          <p:nvPr/>
        </p:nvGrpSpPr>
        <p:grpSpPr>
          <a:xfrm rot="0">
            <a:off x="15228215" y="1973957"/>
            <a:ext cx="9326880" cy="3230209"/>
            <a:chOff x="0" y="0"/>
            <a:chExt cx="7620000" cy="2639060"/>
          </a:xfrm>
        </p:grpSpPr>
        <p:sp>
          <p:nvSpPr>
            <p:cNvPr id="24" name="Freeform 24"/>
            <p:cNvSpPr/>
            <p:nvPr/>
          </p:nvSpPr>
          <p:spPr>
            <a:xfrm>
              <a:off x="5334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solidFill>
              <a:srgbClr val="000000">
                <a:alpha val="0"/>
              </a:srgbClr>
            </a:solidFill>
            <a:ln w="12700">
              <a:solidFill>
                <a:srgbClr val="000000"/>
              </a:solidFill>
            </a:ln>
          </p:spPr>
        </p:sp>
        <p:sp>
          <p:nvSpPr>
            <p:cNvPr id="25" name="Freeform 25"/>
            <p:cNvSpPr/>
            <p:nvPr/>
          </p:nvSpPr>
          <p:spPr>
            <a:xfrm>
              <a:off x="3810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solidFill>
              <a:srgbClr val="000000">
                <a:alpha val="0"/>
              </a:srgbClr>
            </a:solidFill>
            <a:ln w="12700">
              <a:solidFill>
                <a:srgbClr val="000000"/>
              </a:solidFill>
            </a:ln>
          </p:spPr>
        </p:sp>
        <p:sp>
          <p:nvSpPr>
            <p:cNvPr id="26" name="Freeform 26"/>
            <p:cNvSpPr/>
            <p:nvPr/>
          </p:nvSpPr>
          <p:spPr>
            <a:xfrm>
              <a:off x="2286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solidFill>
              <a:srgbClr val="FFFFFF"/>
            </a:solidFill>
            <a:ln w="12700">
              <a:solidFill>
                <a:srgbClr val="000000"/>
              </a:solidFill>
            </a:ln>
          </p:spPr>
        </p:sp>
        <p:sp>
          <p:nvSpPr>
            <p:cNvPr id="27" name="Freeform 27"/>
            <p:cNvSpPr/>
            <p:nvPr/>
          </p:nvSpPr>
          <p:spPr>
            <a:xfrm>
              <a:off x="0" y="0"/>
              <a:ext cx="3048000" cy="2639060"/>
            </a:xfrm>
            <a:custGeom>
              <a:avLst/>
              <a:gdLst/>
              <a:ahLst/>
              <a:cxnLst/>
              <a:rect l="l" t="t" r="r" b="b"/>
              <a:pathLst>
                <a:path w="3048000" h="2639060">
                  <a:moveTo>
                    <a:pt x="2286000" y="0"/>
                  </a:moveTo>
                  <a:lnTo>
                    <a:pt x="762000" y="0"/>
                  </a:lnTo>
                  <a:lnTo>
                    <a:pt x="0" y="1319530"/>
                  </a:lnTo>
                  <a:lnTo>
                    <a:pt x="762000" y="2639060"/>
                  </a:lnTo>
                  <a:lnTo>
                    <a:pt x="2286000" y="2639060"/>
                  </a:lnTo>
                  <a:lnTo>
                    <a:pt x="3048000" y="1319530"/>
                  </a:lnTo>
                  <a:close/>
                </a:path>
              </a:pathLst>
            </a:custGeom>
            <a:blipFill>
              <a:blip r:embed="rId6"/>
              <a:stretch>
                <a:fillRect l="-14978" r="-14978"/>
              </a:stretch>
            </a:blipFill>
          </p:spPr>
        </p:sp>
      </p:grpSp>
      <p:sp>
        <p:nvSpPr>
          <p:cNvPr id="28" name="TextBox 28"/>
          <p:cNvSpPr txBox="1"/>
          <p:nvPr/>
        </p:nvSpPr>
        <p:spPr>
          <a:xfrm>
            <a:off x="4591002" y="544157"/>
            <a:ext cx="8276944" cy="1325880"/>
          </a:xfrm>
          <a:prstGeom prst="rect">
            <a:avLst/>
          </a:prstGeom>
        </p:spPr>
        <p:txBody>
          <a:bodyPr lIns="0" tIns="0" rIns="0" bIns="0" rtlCol="0" anchor="t">
            <a:spAutoFit/>
          </a:bodyPr>
          <a:lstStyle/>
          <a:p>
            <a:pPr algn="ctr">
              <a:lnSpc>
                <a:spcPts val="5085"/>
              </a:lnSpc>
            </a:pPr>
            <a:r>
              <a:rPr lang="en-US" sz="4500" spc="-134">
                <a:solidFill>
                  <a:srgbClr val="000000"/>
                </a:solidFill>
                <a:latin typeface="Poppins Bold" panose="00000800000000000000"/>
              </a:rPr>
              <a:t>Potensi Tanaman Biofarmaka Kabupaten Blitar</a:t>
            </a:r>
            <a:endParaRPr lang="en-US" sz="4500" spc="-134">
              <a:solidFill>
                <a:srgbClr val="000000"/>
              </a:solidFill>
              <a:latin typeface="Poppins Bold" panose="00000800000000000000"/>
            </a:endParaRPr>
          </a:p>
        </p:txBody>
      </p:sp>
      <p:sp>
        <p:nvSpPr>
          <p:cNvPr id="29" name="TextBox 29"/>
          <p:cNvSpPr txBox="1"/>
          <p:nvPr/>
        </p:nvSpPr>
        <p:spPr>
          <a:xfrm>
            <a:off x="5950231" y="9110335"/>
            <a:ext cx="5393155" cy="612140"/>
          </a:xfrm>
          <a:prstGeom prst="rect">
            <a:avLst/>
          </a:prstGeom>
        </p:spPr>
        <p:txBody>
          <a:bodyPr lIns="0" tIns="0" rIns="0" bIns="0" rtlCol="0" anchor="t">
            <a:spAutoFit/>
          </a:bodyPr>
          <a:lstStyle/>
          <a:p>
            <a:pPr algn="ctr">
              <a:lnSpc>
                <a:spcPts val="2380"/>
              </a:lnSpc>
            </a:pPr>
            <a:r>
              <a:rPr lang="en-US" sz="2000">
                <a:solidFill>
                  <a:srgbClr val="000000"/>
                </a:solidFill>
                <a:latin typeface="Poppins Bold" panose="00000800000000000000"/>
              </a:rPr>
              <a:t>Tabel Produksi Tanaman Biofarmaka di Kabupaten Blitar (kg), 2019-2022</a:t>
            </a:r>
            <a:endParaRPr lang="en-US" sz="2000">
              <a:solidFill>
                <a:srgbClr val="000000"/>
              </a:solidFill>
              <a:latin typeface="Poppins Bold" panose="0000080000000000000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16429116" y="7085776"/>
            <a:ext cx="4159290" cy="3560175"/>
            <a:chOff x="0" y="0"/>
            <a:chExt cx="830882" cy="711200"/>
          </a:xfrm>
        </p:grpSpPr>
        <p:sp>
          <p:nvSpPr>
            <p:cNvPr id="3" name="Freeform 3"/>
            <p:cNvSpPr/>
            <p:nvPr/>
          </p:nvSpPr>
          <p:spPr>
            <a:xfrm>
              <a:off x="0" y="0"/>
              <a:ext cx="830882" cy="711200"/>
            </a:xfrm>
            <a:custGeom>
              <a:avLst/>
              <a:gdLst/>
              <a:ahLst/>
              <a:cxnLst/>
              <a:rect l="l" t="t" r="r" b="b"/>
              <a:pathLst>
                <a:path w="830882" h="711200">
                  <a:moveTo>
                    <a:pt x="415441" y="0"/>
                  </a:moveTo>
                  <a:lnTo>
                    <a:pt x="830882" y="711200"/>
                  </a:lnTo>
                  <a:lnTo>
                    <a:pt x="0" y="711200"/>
                  </a:lnTo>
                  <a:lnTo>
                    <a:pt x="415441" y="0"/>
                  </a:lnTo>
                  <a:close/>
                </a:path>
              </a:pathLst>
            </a:custGeom>
            <a:solidFill>
              <a:srgbClr val="FFA800"/>
            </a:solidFill>
          </p:spPr>
        </p:sp>
        <p:sp>
          <p:nvSpPr>
            <p:cNvPr id="4" name="TextBox 4"/>
            <p:cNvSpPr txBox="1"/>
            <p:nvPr/>
          </p:nvSpPr>
          <p:spPr>
            <a:xfrm>
              <a:off x="127000" y="292100"/>
              <a:ext cx="558800" cy="368300"/>
            </a:xfrm>
            <a:prstGeom prst="rect">
              <a:avLst/>
            </a:prstGeom>
          </p:spPr>
          <p:txBody>
            <a:bodyPr lIns="50800" tIns="50800" rIns="50800" bIns="50800" rtlCol="0" anchor="ctr"/>
            <a:lstStyle/>
            <a:p>
              <a:pPr algn="ctr">
                <a:lnSpc>
                  <a:spcPts val="2660"/>
                </a:lnSpc>
              </a:pPr>
            </a:p>
          </p:txBody>
        </p:sp>
      </p:grpSp>
      <p:grpSp>
        <p:nvGrpSpPr>
          <p:cNvPr id="5" name="Group 5"/>
          <p:cNvGrpSpPr/>
          <p:nvPr/>
        </p:nvGrpSpPr>
        <p:grpSpPr>
          <a:xfrm rot="3576229">
            <a:off x="15475384" y="7281804"/>
            <a:ext cx="7460462" cy="975018"/>
            <a:chOff x="0" y="0"/>
            <a:chExt cx="2770010" cy="362016"/>
          </a:xfrm>
        </p:grpSpPr>
        <p:sp>
          <p:nvSpPr>
            <p:cNvPr id="6" name="Freeform 6"/>
            <p:cNvSpPr/>
            <p:nvPr/>
          </p:nvSpPr>
          <p:spPr>
            <a:xfrm>
              <a:off x="0" y="0"/>
              <a:ext cx="2770010" cy="362016"/>
            </a:xfrm>
            <a:custGeom>
              <a:avLst/>
              <a:gdLst/>
              <a:ahLst/>
              <a:cxnLst/>
              <a:rect l="l" t="t" r="r" b="b"/>
              <a:pathLst>
                <a:path w="2770010" h="362016">
                  <a:moveTo>
                    <a:pt x="2566810" y="0"/>
                  </a:moveTo>
                  <a:lnTo>
                    <a:pt x="0" y="0"/>
                  </a:lnTo>
                  <a:lnTo>
                    <a:pt x="203200" y="362016"/>
                  </a:lnTo>
                  <a:lnTo>
                    <a:pt x="2770010" y="362016"/>
                  </a:lnTo>
                  <a:lnTo>
                    <a:pt x="2566810" y="0"/>
                  </a:lnTo>
                  <a:close/>
                </a:path>
              </a:pathLst>
            </a:custGeom>
            <a:solidFill>
              <a:srgbClr val="FFA800">
                <a:alpha val="72941"/>
              </a:srgbClr>
            </a:solidFill>
          </p:spPr>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60"/>
                </a:lnSpc>
              </a:pPr>
            </a:p>
          </p:txBody>
        </p:sp>
      </p:grpSp>
      <p:sp>
        <p:nvSpPr>
          <p:cNvPr id="8" name="Freeform 8"/>
          <p:cNvSpPr/>
          <p:nvPr/>
        </p:nvSpPr>
        <p:spPr>
          <a:xfrm rot="3568118">
            <a:off x="15633336" y="8050491"/>
            <a:ext cx="5563796" cy="264280"/>
          </a:xfrm>
          <a:custGeom>
            <a:avLst/>
            <a:gdLst/>
            <a:ahLst/>
            <a:cxnLst/>
            <a:rect l="l" t="t" r="r" b="b"/>
            <a:pathLst>
              <a:path w="5563796" h="264280">
                <a:moveTo>
                  <a:pt x="0" y="0"/>
                </a:moveTo>
                <a:lnTo>
                  <a:pt x="5563795" y="0"/>
                </a:lnTo>
                <a:lnTo>
                  <a:pt x="5563795" y="264280"/>
                </a:lnTo>
                <a:lnTo>
                  <a:pt x="0" y="264280"/>
                </a:lnTo>
                <a:lnTo>
                  <a:pt x="0" y="0"/>
                </a:lnTo>
                <a:close/>
              </a:path>
            </a:pathLst>
          </a:custGeom>
          <a:blipFill>
            <a:blip r:embed="rId1">
              <a:alphaModFix amt="80000"/>
            </a:blip>
            <a:stretch>
              <a:fillRect/>
            </a:stretch>
          </a:blipFill>
        </p:spPr>
      </p:sp>
      <p:grpSp>
        <p:nvGrpSpPr>
          <p:cNvPr id="9" name="Group 9"/>
          <p:cNvGrpSpPr/>
          <p:nvPr/>
        </p:nvGrpSpPr>
        <p:grpSpPr>
          <a:xfrm rot="0">
            <a:off x="4322378" y="256972"/>
            <a:ext cx="8648860" cy="1909774"/>
            <a:chOff x="0" y="0"/>
            <a:chExt cx="2277889" cy="502986"/>
          </a:xfrm>
        </p:grpSpPr>
        <p:sp>
          <p:nvSpPr>
            <p:cNvPr id="10" name="Freeform 10"/>
            <p:cNvSpPr/>
            <p:nvPr/>
          </p:nvSpPr>
          <p:spPr>
            <a:xfrm>
              <a:off x="0" y="0"/>
              <a:ext cx="2277889" cy="502986"/>
            </a:xfrm>
            <a:custGeom>
              <a:avLst/>
              <a:gdLst/>
              <a:ahLst/>
              <a:cxnLst/>
              <a:rect l="l" t="t" r="r" b="b"/>
              <a:pathLst>
                <a:path w="2277889" h="502986">
                  <a:moveTo>
                    <a:pt x="45652" y="0"/>
                  </a:moveTo>
                  <a:lnTo>
                    <a:pt x="2232237" y="0"/>
                  </a:lnTo>
                  <a:cubicBezTo>
                    <a:pt x="2257450" y="0"/>
                    <a:pt x="2277889" y="20439"/>
                    <a:pt x="2277889" y="45652"/>
                  </a:cubicBezTo>
                  <a:lnTo>
                    <a:pt x="2277889" y="457334"/>
                  </a:lnTo>
                  <a:cubicBezTo>
                    <a:pt x="2277889" y="469441"/>
                    <a:pt x="2273079" y="481053"/>
                    <a:pt x="2264518" y="489614"/>
                  </a:cubicBezTo>
                  <a:cubicBezTo>
                    <a:pt x="2255956" y="498176"/>
                    <a:pt x="2244345" y="502986"/>
                    <a:pt x="2232237" y="502986"/>
                  </a:cubicBezTo>
                  <a:lnTo>
                    <a:pt x="45652" y="502986"/>
                  </a:lnTo>
                  <a:cubicBezTo>
                    <a:pt x="33544" y="502986"/>
                    <a:pt x="21933" y="498176"/>
                    <a:pt x="13371" y="489614"/>
                  </a:cubicBezTo>
                  <a:cubicBezTo>
                    <a:pt x="4810" y="481053"/>
                    <a:pt x="0" y="469441"/>
                    <a:pt x="0" y="457334"/>
                  </a:cubicBezTo>
                  <a:lnTo>
                    <a:pt x="0" y="45652"/>
                  </a:lnTo>
                  <a:cubicBezTo>
                    <a:pt x="0" y="33544"/>
                    <a:pt x="4810" y="21933"/>
                    <a:pt x="13371" y="13371"/>
                  </a:cubicBezTo>
                  <a:cubicBezTo>
                    <a:pt x="21933" y="4810"/>
                    <a:pt x="33544" y="0"/>
                    <a:pt x="45652" y="0"/>
                  </a:cubicBezTo>
                  <a:close/>
                </a:path>
              </a:pathLst>
            </a:custGeom>
            <a:solidFill>
              <a:srgbClr val="F7A739"/>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60"/>
                </a:lnSpc>
              </a:pPr>
            </a:p>
          </p:txBody>
        </p:sp>
      </p:grpSp>
      <p:sp>
        <p:nvSpPr>
          <p:cNvPr id="12" name="Freeform 12"/>
          <p:cNvSpPr/>
          <p:nvPr/>
        </p:nvSpPr>
        <p:spPr>
          <a:xfrm>
            <a:off x="2091163" y="2126504"/>
            <a:ext cx="13238521" cy="7578681"/>
          </a:xfrm>
          <a:custGeom>
            <a:avLst/>
            <a:gdLst/>
            <a:ahLst/>
            <a:cxnLst/>
            <a:rect l="l" t="t" r="r" b="b"/>
            <a:pathLst>
              <a:path w="13238521" h="7578681">
                <a:moveTo>
                  <a:pt x="0" y="0"/>
                </a:moveTo>
                <a:lnTo>
                  <a:pt x="13238522" y="0"/>
                </a:lnTo>
                <a:lnTo>
                  <a:pt x="13238522" y="7578681"/>
                </a:lnTo>
                <a:lnTo>
                  <a:pt x="0" y="7578681"/>
                </a:lnTo>
                <a:lnTo>
                  <a:pt x="0" y="0"/>
                </a:lnTo>
                <a:close/>
              </a:path>
            </a:pathLst>
          </a:custGeom>
          <a:blipFill>
            <a:blip r:embed="rId2"/>
            <a:stretch>
              <a:fillRect l="-56889" t="-87148" r="-65416" b="-31285"/>
            </a:stretch>
          </a:blipFill>
        </p:spPr>
      </p:sp>
      <p:sp>
        <p:nvSpPr>
          <p:cNvPr id="13" name="Freeform 13"/>
          <p:cNvSpPr/>
          <p:nvPr/>
        </p:nvSpPr>
        <p:spPr>
          <a:xfrm>
            <a:off x="15153646" y="523483"/>
            <a:ext cx="1208214" cy="1131094"/>
          </a:xfrm>
          <a:custGeom>
            <a:avLst/>
            <a:gdLst/>
            <a:ahLst/>
            <a:cxnLst/>
            <a:rect l="l" t="t" r="r" b="b"/>
            <a:pathLst>
              <a:path w="1208214" h="1131094">
                <a:moveTo>
                  <a:pt x="0" y="0"/>
                </a:moveTo>
                <a:lnTo>
                  <a:pt x="1208214" y="0"/>
                </a:lnTo>
                <a:lnTo>
                  <a:pt x="1208214" y="1131094"/>
                </a:lnTo>
                <a:lnTo>
                  <a:pt x="0" y="1131094"/>
                </a:lnTo>
                <a:lnTo>
                  <a:pt x="0" y="0"/>
                </a:lnTo>
                <a:close/>
              </a:path>
            </a:pathLst>
          </a:custGeom>
          <a:blipFill>
            <a:blip r:embed="rId3"/>
            <a:stretch>
              <a:fillRect/>
            </a:stretch>
          </a:blipFill>
        </p:spPr>
      </p:sp>
      <p:sp>
        <p:nvSpPr>
          <p:cNvPr id="14" name="Freeform 14"/>
          <p:cNvSpPr/>
          <p:nvPr/>
        </p:nvSpPr>
        <p:spPr>
          <a:xfrm>
            <a:off x="0" y="319753"/>
            <a:ext cx="2456076" cy="2669648"/>
          </a:xfrm>
          <a:custGeom>
            <a:avLst/>
            <a:gdLst/>
            <a:ahLst/>
            <a:cxnLst/>
            <a:rect l="l" t="t" r="r" b="b"/>
            <a:pathLst>
              <a:path w="2456076" h="2669648">
                <a:moveTo>
                  <a:pt x="0" y="0"/>
                </a:moveTo>
                <a:lnTo>
                  <a:pt x="2456076" y="0"/>
                </a:lnTo>
                <a:lnTo>
                  <a:pt x="2456076" y="2669648"/>
                </a:lnTo>
                <a:lnTo>
                  <a:pt x="0" y="2669648"/>
                </a:lnTo>
                <a:lnTo>
                  <a:pt x="0" y="0"/>
                </a:lnTo>
                <a:close/>
              </a:path>
            </a:pathLst>
          </a:custGeom>
          <a:blipFill>
            <a:blip r:embed="rId4"/>
            <a:stretch>
              <a:fillRect/>
            </a:stretch>
          </a:blipFill>
        </p:spPr>
      </p:sp>
      <p:sp>
        <p:nvSpPr>
          <p:cNvPr id="15" name="Freeform 15"/>
          <p:cNvSpPr/>
          <p:nvPr/>
        </p:nvSpPr>
        <p:spPr>
          <a:xfrm>
            <a:off x="389724" y="8480446"/>
            <a:ext cx="1277953" cy="1326021"/>
          </a:xfrm>
          <a:custGeom>
            <a:avLst/>
            <a:gdLst/>
            <a:ahLst/>
            <a:cxnLst/>
            <a:rect l="l" t="t" r="r" b="b"/>
            <a:pathLst>
              <a:path w="1277953" h="1326021">
                <a:moveTo>
                  <a:pt x="0" y="0"/>
                </a:moveTo>
                <a:lnTo>
                  <a:pt x="1277952" y="0"/>
                </a:lnTo>
                <a:lnTo>
                  <a:pt x="1277952" y="1326021"/>
                </a:lnTo>
                <a:lnTo>
                  <a:pt x="0" y="1326021"/>
                </a:lnTo>
                <a:lnTo>
                  <a:pt x="0" y="0"/>
                </a:lnTo>
                <a:close/>
              </a:path>
            </a:pathLst>
          </a:custGeom>
          <a:blipFill>
            <a:blip r:embed="rId5"/>
            <a:stretch>
              <a:fillRect/>
            </a:stretch>
          </a:blipFill>
        </p:spPr>
      </p:sp>
      <p:grpSp>
        <p:nvGrpSpPr>
          <p:cNvPr id="16" name="Group 16"/>
          <p:cNvGrpSpPr>
            <a:grpSpLocks noChangeAspect="1"/>
          </p:cNvGrpSpPr>
          <p:nvPr/>
        </p:nvGrpSpPr>
        <p:grpSpPr>
          <a:xfrm rot="0">
            <a:off x="14679353" y="5719312"/>
            <a:ext cx="9326880" cy="3230209"/>
            <a:chOff x="0" y="0"/>
            <a:chExt cx="7620000" cy="2639060"/>
          </a:xfrm>
        </p:grpSpPr>
        <p:sp>
          <p:nvSpPr>
            <p:cNvPr id="17" name="Freeform 17"/>
            <p:cNvSpPr/>
            <p:nvPr/>
          </p:nvSpPr>
          <p:spPr>
            <a:xfrm>
              <a:off x="5334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solidFill>
              <a:srgbClr val="000000">
                <a:alpha val="0"/>
              </a:srgbClr>
            </a:solidFill>
            <a:ln w="12700">
              <a:solidFill>
                <a:srgbClr val="000000"/>
              </a:solidFill>
            </a:ln>
          </p:spPr>
        </p:sp>
        <p:sp>
          <p:nvSpPr>
            <p:cNvPr id="18" name="Freeform 18"/>
            <p:cNvSpPr/>
            <p:nvPr/>
          </p:nvSpPr>
          <p:spPr>
            <a:xfrm>
              <a:off x="3810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solidFill>
              <a:srgbClr val="000000">
                <a:alpha val="0"/>
              </a:srgbClr>
            </a:solidFill>
            <a:ln w="12700">
              <a:solidFill>
                <a:srgbClr val="000000"/>
              </a:solidFill>
            </a:ln>
          </p:spPr>
        </p:sp>
        <p:sp>
          <p:nvSpPr>
            <p:cNvPr id="19" name="Freeform 19"/>
            <p:cNvSpPr/>
            <p:nvPr/>
          </p:nvSpPr>
          <p:spPr>
            <a:xfrm>
              <a:off x="2286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solidFill>
              <a:srgbClr val="FFFFFF"/>
            </a:solidFill>
            <a:ln w="12700">
              <a:solidFill>
                <a:srgbClr val="000000"/>
              </a:solidFill>
            </a:ln>
          </p:spPr>
        </p:sp>
        <p:sp>
          <p:nvSpPr>
            <p:cNvPr id="20" name="Freeform 20"/>
            <p:cNvSpPr/>
            <p:nvPr/>
          </p:nvSpPr>
          <p:spPr>
            <a:xfrm>
              <a:off x="0" y="0"/>
              <a:ext cx="3048000" cy="2639060"/>
            </a:xfrm>
            <a:custGeom>
              <a:avLst/>
              <a:gdLst/>
              <a:ahLst/>
              <a:cxnLst/>
              <a:rect l="l" t="t" r="r" b="b"/>
              <a:pathLst>
                <a:path w="3048000" h="2639060">
                  <a:moveTo>
                    <a:pt x="2286000" y="0"/>
                  </a:moveTo>
                  <a:lnTo>
                    <a:pt x="762000" y="0"/>
                  </a:lnTo>
                  <a:lnTo>
                    <a:pt x="0" y="1319530"/>
                  </a:lnTo>
                  <a:lnTo>
                    <a:pt x="762000" y="2639060"/>
                  </a:lnTo>
                  <a:lnTo>
                    <a:pt x="2286000" y="2639060"/>
                  </a:lnTo>
                  <a:lnTo>
                    <a:pt x="3048000" y="1319530"/>
                  </a:lnTo>
                  <a:close/>
                </a:path>
              </a:pathLst>
            </a:custGeom>
            <a:blipFill>
              <a:blip r:embed="rId6"/>
              <a:stretch>
                <a:fillRect l="-15222" r="-15222"/>
              </a:stretch>
            </a:blipFill>
          </p:spPr>
        </p:sp>
      </p:grpSp>
      <p:grpSp>
        <p:nvGrpSpPr>
          <p:cNvPr id="21" name="Group 21"/>
          <p:cNvGrpSpPr>
            <a:grpSpLocks noChangeAspect="1"/>
          </p:cNvGrpSpPr>
          <p:nvPr/>
        </p:nvGrpSpPr>
        <p:grpSpPr>
          <a:xfrm rot="0">
            <a:off x="15924965" y="2071840"/>
            <a:ext cx="9326880" cy="3230209"/>
            <a:chOff x="0" y="0"/>
            <a:chExt cx="7620000" cy="2639060"/>
          </a:xfrm>
        </p:grpSpPr>
        <p:sp>
          <p:nvSpPr>
            <p:cNvPr id="22" name="Freeform 22"/>
            <p:cNvSpPr/>
            <p:nvPr/>
          </p:nvSpPr>
          <p:spPr>
            <a:xfrm>
              <a:off x="5334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solidFill>
              <a:srgbClr val="000000">
                <a:alpha val="0"/>
              </a:srgbClr>
            </a:solidFill>
            <a:ln w="12700">
              <a:solidFill>
                <a:srgbClr val="000000"/>
              </a:solidFill>
            </a:ln>
          </p:spPr>
        </p:sp>
        <p:sp>
          <p:nvSpPr>
            <p:cNvPr id="23" name="Freeform 23"/>
            <p:cNvSpPr/>
            <p:nvPr/>
          </p:nvSpPr>
          <p:spPr>
            <a:xfrm>
              <a:off x="3810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solidFill>
              <a:srgbClr val="000000">
                <a:alpha val="0"/>
              </a:srgbClr>
            </a:solidFill>
            <a:ln w="12700">
              <a:solidFill>
                <a:srgbClr val="000000"/>
              </a:solidFill>
            </a:ln>
          </p:spPr>
        </p:sp>
        <p:sp>
          <p:nvSpPr>
            <p:cNvPr id="24" name="Freeform 24"/>
            <p:cNvSpPr/>
            <p:nvPr/>
          </p:nvSpPr>
          <p:spPr>
            <a:xfrm>
              <a:off x="2286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solidFill>
              <a:srgbClr val="FFFFFF"/>
            </a:solidFill>
            <a:ln w="12700">
              <a:solidFill>
                <a:srgbClr val="000000"/>
              </a:solidFill>
            </a:ln>
          </p:spPr>
        </p:sp>
        <p:sp>
          <p:nvSpPr>
            <p:cNvPr id="25" name="Freeform 25"/>
            <p:cNvSpPr/>
            <p:nvPr/>
          </p:nvSpPr>
          <p:spPr>
            <a:xfrm>
              <a:off x="0" y="0"/>
              <a:ext cx="3048000" cy="2639060"/>
            </a:xfrm>
            <a:custGeom>
              <a:avLst/>
              <a:gdLst/>
              <a:ahLst/>
              <a:cxnLst/>
              <a:rect l="l" t="t" r="r" b="b"/>
              <a:pathLst>
                <a:path w="3048000" h="2639060">
                  <a:moveTo>
                    <a:pt x="2286000" y="0"/>
                  </a:moveTo>
                  <a:lnTo>
                    <a:pt x="762000" y="0"/>
                  </a:lnTo>
                  <a:lnTo>
                    <a:pt x="0" y="1319530"/>
                  </a:lnTo>
                  <a:lnTo>
                    <a:pt x="762000" y="2639060"/>
                  </a:lnTo>
                  <a:lnTo>
                    <a:pt x="2286000" y="2639060"/>
                  </a:lnTo>
                  <a:lnTo>
                    <a:pt x="3048000" y="1319530"/>
                  </a:lnTo>
                  <a:close/>
                </a:path>
              </a:pathLst>
            </a:custGeom>
            <a:blipFill>
              <a:blip r:embed="rId7"/>
              <a:stretch>
                <a:fillRect t="-22184" b="-22184"/>
              </a:stretch>
            </a:blipFill>
          </p:spPr>
        </p:sp>
      </p:grpSp>
      <p:sp>
        <p:nvSpPr>
          <p:cNvPr id="26" name="TextBox 26"/>
          <p:cNvSpPr txBox="1"/>
          <p:nvPr/>
        </p:nvSpPr>
        <p:spPr>
          <a:xfrm>
            <a:off x="4591002" y="544157"/>
            <a:ext cx="8276944" cy="1325880"/>
          </a:xfrm>
          <a:prstGeom prst="rect">
            <a:avLst/>
          </a:prstGeom>
        </p:spPr>
        <p:txBody>
          <a:bodyPr lIns="0" tIns="0" rIns="0" bIns="0" rtlCol="0" anchor="t">
            <a:spAutoFit/>
          </a:bodyPr>
          <a:lstStyle/>
          <a:p>
            <a:pPr algn="ctr">
              <a:lnSpc>
                <a:spcPts val="5085"/>
              </a:lnSpc>
            </a:pPr>
            <a:r>
              <a:rPr lang="en-US" sz="4500" spc="-134">
                <a:solidFill>
                  <a:srgbClr val="000000"/>
                </a:solidFill>
                <a:latin typeface="Poppins Bold" panose="00000800000000000000"/>
              </a:rPr>
              <a:t>Potensi Tanaman Hias Kabupaten Blitar</a:t>
            </a:r>
            <a:endParaRPr lang="en-US" sz="4500" spc="-134">
              <a:solidFill>
                <a:srgbClr val="000000"/>
              </a:solidFill>
              <a:latin typeface="Poppins Bold" panose="00000800000000000000"/>
            </a:endParaRPr>
          </a:p>
        </p:txBody>
      </p:sp>
      <p:sp>
        <p:nvSpPr>
          <p:cNvPr id="27" name="TextBox 27"/>
          <p:cNvSpPr txBox="1"/>
          <p:nvPr/>
        </p:nvSpPr>
        <p:spPr>
          <a:xfrm>
            <a:off x="3473236" y="9489602"/>
            <a:ext cx="10347145" cy="316865"/>
          </a:xfrm>
          <a:prstGeom prst="rect">
            <a:avLst/>
          </a:prstGeom>
        </p:spPr>
        <p:txBody>
          <a:bodyPr lIns="0" tIns="0" rIns="0" bIns="0" rtlCol="0" anchor="t">
            <a:spAutoFit/>
          </a:bodyPr>
          <a:lstStyle/>
          <a:p>
            <a:pPr algn="ctr">
              <a:lnSpc>
                <a:spcPts val="2380"/>
              </a:lnSpc>
            </a:pPr>
            <a:r>
              <a:rPr lang="en-US" sz="2000">
                <a:solidFill>
                  <a:srgbClr val="000000"/>
                </a:solidFill>
                <a:latin typeface="Poppins Bold" panose="00000800000000000000"/>
              </a:rPr>
              <a:t>Tabel Produksi Tanaman Hias di Kabupaten Blitar (tangkai), 2019-2022</a:t>
            </a:r>
            <a:endParaRPr lang="en-US" sz="2000">
              <a:solidFill>
                <a:srgbClr val="000000"/>
              </a:solidFill>
              <a:latin typeface="Poppins Bold" panose="0000080000000000000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15657796" y="6726825"/>
            <a:ext cx="4159290" cy="3560175"/>
            <a:chOff x="0" y="0"/>
            <a:chExt cx="830882" cy="711200"/>
          </a:xfrm>
        </p:grpSpPr>
        <p:sp>
          <p:nvSpPr>
            <p:cNvPr id="3" name="Freeform 3"/>
            <p:cNvSpPr/>
            <p:nvPr/>
          </p:nvSpPr>
          <p:spPr>
            <a:xfrm>
              <a:off x="0" y="0"/>
              <a:ext cx="830882" cy="711200"/>
            </a:xfrm>
            <a:custGeom>
              <a:avLst/>
              <a:gdLst/>
              <a:ahLst/>
              <a:cxnLst/>
              <a:rect l="l" t="t" r="r" b="b"/>
              <a:pathLst>
                <a:path w="830882" h="711200">
                  <a:moveTo>
                    <a:pt x="415441" y="0"/>
                  </a:moveTo>
                  <a:lnTo>
                    <a:pt x="830882" y="711200"/>
                  </a:lnTo>
                  <a:lnTo>
                    <a:pt x="0" y="711200"/>
                  </a:lnTo>
                  <a:lnTo>
                    <a:pt x="415441" y="0"/>
                  </a:lnTo>
                  <a:close/>
                </a:path>
              </a:pathLst>
            </a:custGeom>
            <a:solidFill>
              <a:srgbClr val="6957A1"/>
            </a:solidFill>
          </p:spPr>
        </p:sp>
        <p:sp>
          <p:nvSpPr>
            <p:cNvPr id="4" name="TextBox 4"/>
            <p:cNvSpPr txBox="1"/>
            <p:nvPr/>
          </p:nvSpPr>
          <p:spPr>
            <a:xfrm>
              <a:off x="127000" y="292100"/>
              <a:ext cx="558800" cy="368300"/>
            </a:xfrm>
            <a:prstGeom prst="rect">
              <a:avLst/>
            </a:prstGeom>
          </p:spPr>
          <p:txBody>
            <a:bodyPr lIns="50800" tIns="50800" rIns="50800" bIns="50800" rtlCol="0" anchor="ctr"/>
            <a:lstStyle/>
            <a:p>
              <a:pPr algn="ctr">
                <a:lnSpc>
                  <a:spcPts val="2660"/>
                </a:lnSpc>
              </a:pPr>
            </a:p>
          </p:txBody>
        </p:sp>
      </p:grpSp>
      <p:grpSp>
        <p:nvGrpSpPr>
          <p:cNvPr id="5" name="Group 5"/>
          <p:cNvGrpSpPr/>
          <p:nvPr/>
        </p:nvGrpSpPr>
        <p:grpSpPr>
          <a:xfrm rot="-10800000">
            <a:off x="16627725" y="-563211"/>
            <a:ext cx="3189361" cy="2729957"/>
            <a:chOff x="0" y="0"/>
            <a:chExt cx="830882" cy="711200"/>
          </a:xfrm>
        </p:grpSpPr>
        <p:sp>
          <p:nvSpPr>
            <p:cNvPr id="6" name="Freeform 6"/>
            <p:cNvSpPr/>
            <p:nvPr/>
          </p:nvSpPr>
          <p:spPr>
            <a:xfrm>
              <a:off x="0" y="0"/>
              <a:ext cx="830882" cy="711200"/>
            </a:xfrm>
            <a:custGeom>
              <a:avLst/>
              <a:gdLst/>
              <a:ahLst/>
              <a:cxnLst/>
              <a:rect l="l" t="t" r="r" b="b"/>
              <a:pathLst>
                <a:path w="830882" h="711200">
                  <a:moveTo>
                    <a:pt x="415441" y="0"/>
                  </a:moveTo>
                  <a:lnTo>
                    <a:pt x="830882" y="711200"/>
                  </a:lnTo>
                  <a:lnTo>
                    <a:pt x="0" y="711200"/>
                  </a:lnTo>
                  <a:lnTo>
                    <a:pt x="415441" y="0"/>
                  </a:lnTo>
                  <a:close/>
                </a:path>
              </a:pathLst>
            </a:custGeom>
            <a:solidFill>
              <a:srgbClr val="400C6D"/>
            </a:solidFill>
          </p:spPr>
        </p:sp>
        <p:sp>
          <p:nvSpPr>
            <p:cNvPr id="7" name="TextBox 7"/>
            <p:cNvSpPr txBox="1"/>
            <p:nvPr/>
          </p:nvSpPr>
          <p:spPr>
            <a:xfrm>
              <a:off x="127000" y="292100"/>
              <a:ext cx="558800" cy="368300"/>
            </a:xfrm>
            <a:prstGeom prst="rect">
              <a:avLst/>
            </a:prstGeom>
          </p:spPr>
          <p:txBody>
            <a:bodyPr lIns="50800" tIns="50800" rIns="50800" bIns="50800" rtlCol="0" anchor="ctr"/>
            <a:lstStyle/>
            <a:p>
              <a:pPr algn="ctr">
                <a:lnSpc>
                  <a:spcPts val="2660"/>
                </a:lnSpc>
              </a:pPr>
            </a:p>
          </p:txBody>
        </p:sp>
      </p:grpSp>
      <p:grpSp>
        <p:nvGrpSpPr>
          <p:cNvPr id="8" name="Group 8"/>
          <p:cNvGrpSpPr/>
          <p:nvPr/>
        </p:nvGrpSpPr>
        <p:grpSpPr>
          <a:xfrm rot="-3593534">
            <a:off x="15031408" y="485459"/>
            <a:ext cx="9007724" cy="1452800"/>
            <a:chOff x="0" y="0"/>
            <a:chExt cx="2199494" cy="354743"/>
          </a:xfrm>
        </p:grpSpPr>
        <p:sp>
          <p:nvSpPr>
            <p:cNvPr id="9" name="Freeform 9"/>
            <p:cNvSpPr/>
            <p:nvPr/>
          </p:nvSpPr>
          <p:spPr>
            <a:xfrm>
              <a:off x="0" y="0"/>
              <a:ext cx="2199494" cy="354743"/>
            </a:xfrm>
            <a:custGeom>
              <a:avLst/>
              <a:gdLst/>
              <a:ahLst/>
              <a:cxnLst/>
              <a:rect l="l" t="t" r="r" b="b"/>
              <a:pathLst>
                <a:path w="2199494" h="354743">
                  <a:moveTo>
                    <a:pt x="203200" y="0"/>
                  </a:moveTo>
                  <a:lnTo>
                    <a:pt x="2199494" y="0"/>
                  </a:lnTo>
                  <a:lnTo>
                    <a:pt x="1996294" y="354743"/>
                  </a:lnTo>
                  <a:lnTo>
                    <a:pt x="0" y="354743"/>
                  </a:lnTo>
                  <a:lnTo>
                    <a:pt x="203200" y="0"/>
                  </a:lnTo>
                  <a:close/>
                </a:path>
              </a:pathLst>
            </a:custGeom>
            <a:solidFill>
              <a:srgbClr val="FFA800"/>
            </a:solidFill>
          </p:spPr>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60"/>
                </a:lnSpc>
              </a:pPr>
            </a:p>
          </p:txBody>
        </p:sp>
      </p:grpSp>
      <p:grpSp>
        <p:nvGrpSpPr>
          <p:cNvPr id="11" name="Group 11"/>
          <p:cNvGrpSpPr/>
          <p:nvPr/>
        </p:nvGrpSpPr>
        <p:grpSpPr>
          <a:xfrm rot="3576229">
            <a:off x="15465859" y="7246574"/>
            <a:ext cx="7460462" cy="975018"/>
            <a:chOff x="0" y="0"/>
            <a:chExt cx="2770010" cy="362016"/>
          </a:xfrm>
        </p:grpSpPr>
        <p:sp>
          <p:nvSpPr>
            <p:cNvPr id="12" name="Freeform 12"/>
            <p:cNvSpPr/>
            <p:nvPr/>
          </p:nvSpPr>
          <p:spPr>
            <a:xfrm>
              <a:off x="0" y="0"/>
              <a:ext cx="2770010" cy="362016"/>
            </a:xfrm>
            <a:custGeom>
              <a:avLst/>
              <a:gdLst/>
              <a:ahLst/>
              <a:cxnLst/>
              <a:rect l="l" t="t" r="r" b="b"/>
              <a:pathLst>
                <a:path w="2770010" h="362016">
                  <a:moveTo>
                    <a:pt x="2566810" y="0"/>
                  </a:moveTo>
                  <a:lnTo>
                    <a:pt x="0" y="0"/>
                  </a:lnTo>
                  <a:lnTo>
                    <a:pt x="203200" y="362016"/>
                  </a:lnTo>
                  <a:lnTo>
                    <a:pt x="2770010" y="362016"/>
                  </a:lnTo>
                  <a:lnTo>
                    <a:pt x="2566810" y="0"/>
                  </a:lnTo>
                  <a:close/>
                </a:path>
              </a:pathLst>
            </a:custGeom>
            <a:solidFill>
              <a:srgbClr val="FFA800">
                <a:alpha val="72941"/>
              </a:srgbClr>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60"/>
                </a:lnSpc>
              </a:pPr>
            </a:p>
          </p:txBody>
        </p:sp>
      </p:grpSp>
      <p:sp>
        <p:nvSpPr>
          <p:cNvPr id="14" name="Freeform 14"/>
          <p:cNvSpPr/>
          <p:nvPr/>
        </p:nvSpPr>
        <p:spPr>
          <a:xfrm rot="3568118">
            <a:off x="15633336" y="8050491"/>
            <a:ext cx="5563796" cy="264280"/>
          </a:xfrm>
          <a:custGeom>
            <a:avLst/>
            <a:gdLst/>
            <a:ahLst/>
            <a:cxnLst/>
            <a:rect l="l" t="t" r="r" b="b"/>
            <a:pathLst>
              <a:path w="5563796" h="264280">
                <a:moveTo>
                  <a:pt x="0" y="0"/>
                </a:moveTo>
                <a:lnTo>
                  <a:pt x="5563795" y="0"/>
                </a:lnTo>
                <a:lnTo>
                  <a:pt x="5563795" y="264280"/>
                </a:lnTo>
                <a:lnTo>
                  <a:pt x="0" y="264280"/>
                </a:lnTo>
                <a:lnTo>
                  <a:pt x="0" y="0"/>
                </a:lnTo>
                <a:close/>
              </a:path>
            </a:pathLst>
          </a:custGeom>
          <a:blipFill>
            <a:blip r:embed="rId1">
              <a:alphaModFix amt="80000"/>
            </a:blip>
            <a:stretch>
              <a:fillRect/>
            </a:stretch>
          </a:blipFill>
        </p:spPr>
      </p:sp>
      <p:grpSp>
        <p:nvGrpSpPr>
          <p:cNvPr id="15" name="Group 15"/>
          <p:cNvGrpSpPr/>
          <p:nvPr/>
        </p:nvGrpSpPr>
        <p:grpSpPr>
          <a:xfrm rot="0">
            <a:off x="4322378" y="256972"/>
            <a:ext cx="8648860" cy="1909774"/>
            <a:chOff x="0" y="0"/>
            <a:chExt cx="2277889" cy="502986"/>
          </a:xfrm>
        </p:grpSpPr>
        <p:sp>
          <p:nvSpPr>
            <p:cNvPr id="16" name="Freeform 16"/>
            <p:cNvSpPr/>
            <p:nvPr/>
          </p:nvSpPr>
          <p:spPr>
            <a:xfrm>
              <a:off x="0" y="0"/>
              <a:ext cx="2277889" cy="502986"/>
            </a:xfrm>
            <a:custGeom>
              <a:avLst/>
              <a:gdLst/>
              <a:ahLst/>
              <a:cxnLst/>
              <a:rect l="l" t="t" r="r" b="b"/>
              <a:pathLst>
                <a:path w="2277889" h="502986">
                  <a:moveTo>
                    <a:pt x="45652" y="0"/>
                  </a:moveTo>
                  <a:lnTo>
                    <a:pt x="2232237" y="0"/>
                  </a:lnTo>
                  <a:cubicBezTo>
                    <a:pt x="2257450" y="0"/>
                    <a:pt x="2277889" y="20439"/>
                    <a:pt x="2277889" y="45652"/>
                  </a:cubicBezTo>
                  <a:lnTo>
                    <a:pt x="2277889" y="457334"/>
                  </a:lnTo>
                  <a:cubicBezTo>
                    <a:pt x="2277889" y="469441"/>
                    <a:pt x="2273079" y="481053"/>
                    <a:pt x="2264518" y="489614"/>
                  </a:cubicBezTo>
                  <a:cubicBezTo>
                    <a:pt x="2255956" y="498176"/>
                    <a:pt x="2244345" y="502986"/>
                    <a:pt x="2232237" y="502986"/>
                  </a:cubicBezTo>
                  <a:lnTo>
                    <a:pt x="45652" y="502986"/>
                  </a:lnTo>
                  <a:cubicBezTo>
                    <a:pt x="33544" y="502986"/>
                    <a:pt x="21933" y="498176"/>
                    <a:pt x="13371" y="489614"/>
                  </a:cubicBezTo>
                  <a:cubicBezTo>
                    <a:pt x="4810" y="481053"/>
                    <a:pt x="0" y="469441"/>
                    <a:pt x="0" y="457334"/>
                  </a:cubicBezTo>
                  <a:lnTo>
                    <a:pt x="0" y="45652"/>
                  </a:lnTo>
                  <a:cubicBezTo>
                    <a:pt x="0" y="33544"/>
                    <a:pt x="4810" y="21933"/>
                    <a:pt x="13371" y="13371"/>
                  </a:cubicBezTo>
                  <a:cubicBezTo>
                    <a:pt x="21933" y="4810"/>
                    <a:pt x="33544" y="0"/>
                    <a:pt x="45652" y="0"/>
                  </a:cubicBezTo>
                  <a:close/>
                </a:path>
              </a:pathLst>
            </a:custGeom>
            <a:solidFill>
              <a:srgbClr val="F7A739"/>
            </a:solidFill>
          </p:spPr>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60"/>
                </a:lnSpc>
              </a:pPr>
            </a:p>
          </p:txBody>
        </p:sp>
      </p:grpSp>
      <p:sp>
        <p:nvSpPr>
          <p:cNvPr id="18" name="Freeform 18"/>
          <p:cNvSpPr/>
          <p:nvPr/>
        </p:nvSpPr>
        <p:spPr>
          <a:xfrm>
            <a:off x="2591338" y="2588582"/>
            <a:ext cx="12276272" cy="6201525"/>
          </a:xfrm>
          <a:custGeom>
            <a:avLst/>
            <a:gdLst/>
            <a:ahLst/>
            <a:cxnLst/>
            <a:rect l="l" t="t" r="r" b="b"/>
            <a:pathLst>
              <a:path w="12276272" h="6201525">
                <a:moveTo>
                  <a:pt x="0" y="0"/>
                </a:moveTo>
                <a:lnTo>
                  <a:pt x="12276272" y="0"/>
                </a:lnTo>
                <a:lnTo>
                  <a:pt x="12276272" y="6201525"/>
                </a:lnTo>
                <a:lnTo>
                  <a:pt x="0" y="6201525"/>
                </a:lnTo>
                <a:lnTo>
                  <a:pt x="0" y="0"/>
                </a:lnTo>
                <a:close/>
              </a:path>
            </a:pathLst>
          </a:custGeom>
          <a:blipFill>
            <a:blip r:embed="rId2"/>
            <a:stretch>
              <a:fillRect/>
            </a:stretch>
          </a:blipFill>
        </p:spPr>
      </p:sp>
      <p:sp>
        <p:nvSpPr>
          <p:cNvPr id="19" name="Freeform 19"/>
          <p:cNvSpPr/>
          <p:nvPr/>
        </p:nvSpPr>
        <p:spPr>
          <a:xfrm>
            <a:off x="15153646" y="523483"/>
            <a:ext cx="1208214" cy="1131094"/>
          </a:xfrm>
          <a:custGeom>
            <a:avLst/>
            <a:gdLst/>
            <a:ahLst/>
            <a:cxnLst/>
            <a:rect l="l" t="t" r="r" b="b"/>
            <a:pathLst>
              <a:path w="1208214" h="1131094">
                <a:moveTo>
                  <a:pt x="0" y="0"/>
                </a:moveTo>
                <a:lnTo>
                  <a:pt x="1208214" y="0"/>
                </a:lnTo>
                <a:lnTo>
                  <a:pt x="1208214" y="1131094"/>
                </a:lnTo>
                <a:lnTo>
                  <a:pt x="0" y="1131094"/>
                </a:lnTo>
                <a:lnTo>
                  <a:pt x="0" y="0"/>
                </a:lnTo>
                <a:close/>
              </a:path>
            </a:pathLst>
          </a:custGeom>
          <a:blipFill>
            <a:blip r:embed="rId3"/>
            <a:stretch>
              <a:fillRect/>
            </a:stretch>
          </a:blipFill>
        </p:spPr>
      </p:sp>
      <p:sp>
        <p:nvSpPr>
          <p:cNvPr id="20" name="Freeform 20"/>
          <p:cNvSpPr/>
          <p:nvPr/>
        </p:nvSpPr>
        <p:spPr>
          <a:xfrm>
            <a:off x="0" y="8954092"/>
            <a:ext cx="3881201" cy="1406935"/>
          </a:xfrm>
          <a:custGeom>
            <a:avLst/>
            <a:gdLst/>
            <a:ahLst/>
            <a:cxnLst/>
            <a:rect l="l" t="t" r="r" b="b"/>
            <a:pathLst>
              <a:path w="3881201" h="1406935">
                <a:moveTo>
                  <a:pt x="0" y="0"/>
                </a:moveTo>
                <a:lnTo>
                  <a:pt x="3881201" y="0"/>
                </a:lnTo>
                <a:lnTo>
                  <a:pt x="3881201" y="1406935"/>
                </a:lnTo>
                <a:lnTo>
                  <a:pt x="0" y="1406935"/>
                </a:lnTo>
                <a:lnTo>
                  <a:pt x="0" y="0"/>
                </a:lnTo>
                <a:close/>
              </a:path>
            </a:pathLst>
          </a:custGeom>
          <a:blipFill>
            <a:blip r:embed="rId4"/>
            <a:stretch>
              <a:fillRect/>
            </a:stretch>
          </a:blipFill>
        </p:spPr>
      </p:sp>
      <p:grpSp>
        <p:nvGrpSpPr>
          <p:cNvPr id="21" name="Group 21"/>
          <p:cNvGrpSpPr>
            <a:grpSpLocks noChangeAspect="1"/>
          </p:cNvGrpSpPr>
          <p:nvPr/>
        </p:nvGrpSpPr>
        <p:grpSpPr>
          <a:xfrm rot="0">
            <a:off x="15757753" y="4503873"/>
            <a:ext cx="9326880" cy="3230209"/>
            <a:chOff x="0" y="0"/>
            <a:chExt cx="7620000" cy="2639060"/>
          </a:xfrm>
        </p:grpSpPr>
        <p:sp>
          <p:nvSpPr>
            <p:cNvPr id="22" name="Freeform 22"/>
            <p:cNvSpPr/>
            <p:nvPr/>
          </p:nvSpPr>
          <p:spPr>
            <a:xfrm>
              <a:off x="5334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solidFill>
              <a:srgbClr val="000000">
                <a:alpha val="0"/>
              </a:srgbClr>
            </a:solidFill>
            <a:ln w="12700">
              <a:solidFill>
                <a:srgbClr val="000000"/>
              </a:solidFill>
            </a:ln>
          </p:spPr>
        </p:sp>
        <p:sp>
          <p:nvSpPr>
            <p:cNvPr id="23" name="Freeform 23"/>
            <p:cNvSpPr/>
            <p:nvPr/>
          </p:nvSpPr>
          <p:spPr>
            <a:xfrm>
              <a:off x="3810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solidFill>
              <a:srgbClr val="000000">
                <a:alpha val="0"/>
              </a:srgbClr>
            </a:solidFill>
            <a:ln w="12700">
              <a:solidFill>
                <a:srgbClr val="000000"/>
              </a:solidFill>
            </a:ln>
          </p:spPr>
        </p:sp>
        <p:sp>
          <p:nvSpPr>
            <p:cNvPr id="24" name="Freeform 24"/>
            <p:cNvSpPr/>
            <p:nvPr/>
          </p:nvSpPr>
          <p:spPr>
            <a:xfrm>
              <a:off x="2286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solidFill>
              <a:srgbClr val="997AB8"/>
            </a:solidFill>
            <a:ln w="12700">
              <a:solidFill>
                <a:srgbClr val="000000"/>
              </a:solidFill>
            </a:ln>
          </p:spPr>
        </p:sp>
        <p:sp>
          <p:nvSpPr>
            <p:cNvPr id="25" name="Freeform 25"/>
            <p:cNvSpPr/>
            <p:nvPr/>
          </p:nvSpPr>
          <p:spPr>
            <a:xfrm>
              <a:off x="0" y="0"/>
              <a:ext cx="3048000" cy="2639060"/>
            </a:xfrm>
            <a:custGeom>
              <a:avLst/>
              <a:gdLst/>
              <a:ahLst/>
              <a:cxnLst/>
              <a:rect l="l" t="t" r="r" b="b"/>
              <a:pathLst>
                <a:path w="3048000" h="2639060">
                  <a:moveTo>
                    <a:pt x="2286000" y="0"/>
                  </a:moveTo>
                  <a:lnTo>
                    <a:pt x="762000" y="0"/>
                  </a:lnTo>
                  <a:lnTo>
                    <a:pt x="0" y="1319530"/>
                  </a:lnTo>
                  <a:lnTo>
                    <a:pt x="762000" y="2639060"/>
                  </a:lnTo>
                  <a:lnTo>
                    <a:pt x="2286000" y="2639060"/>
                  </a:lnTo>
                  <a:lnTo>
                    <a:pt x="3048000" y="1319530"/>
                  </a:lnTo>
                  <a:close/>
                </a:path>
              </a:pathLst>
            </a:custGeom>
            <a:blipFill>
              <a:blip r:embed="rId5"/>
              <a:stretch>
                <a:fillRect l="-17342" r="-17342"/>
              </a:stretch>
            </a:blipFill>
          </p:spPr>
        </p:sp>
      </p:grpSp>
      <p:grpSp>
        <p:nvGrpSpPr>
          <p:cNvPr id="26" name="Group 26"/>
          <p:cNvGrpSpPr>
            <a:grpSpLocks noChangeAspect="1"/>
          </p:cNvGrpSpPr>
          <p:nvPr/>
        </p:nvGrpSpPr>
        <p:grpSpPr>
          <a:xfrm rot="0">
            <a:off x="-7002242" y="2888768"/>
            <a:ext cx="9326880" cy="3230209"/>
            <a:chOff x="0" y="0"/>
            <a:chExt cx="7620000" cy="2639060"/>
          </a:xfrm>
        </p:grpSpPr>
        <p:sp>
          <p:nvSpPr>
            <p:cNvPr id="27" name="Freeform 27"/>
            <p:cNvSpPr/>
            <p:nvPr/>
          </p:nvSpPr>
          <p:spPr>
            <a:xfrm>
              <a:off x="5334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blipFill>
              <a:blip r:embed="rId6"/>
              <a:stretch>
                <a:fillRect t="-3903" b="-3903"/>
              </a:stretch>
            </a:blipFill>
          </p:spPr>
        </p:sp>
        <p:sp>
          <p:nvSpPr>
            <p:cNvPr id="28" name="Freeform 28"/>
            <p:cNvSpPr/>
            <p:nvPr/>
          </p:nvSpPr>
          <p:spPr>
            <a:xfrm>
              <a:off x="3810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solidFill>
              <a:srgbClr val="400C6D"/>
            </a:solidFill>
            <a:ln w="12700">
              <a:solidFill>
                <a:srgbClr val="000000"/>
              </a:solidFill>
            </a:ln>
          </p:spPr>
        </p:sp>
        <p:sp>
          <p:nvSpPr>
            <p:cNvPr id="29" name="Freeform 29"/>
            <p:cNvSpPr/>
            <p:nvPr/>
          </p:nvSpPr>
          <p:spPr>
            <a:xfrm>
              <a:off x="2286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solidFill>
              <a:srgbClr val="FFFFFF"/>
            </a:solidFill>
            <a:ln w="12700">
              <a:solidFill>
                <a:srgbClr val="000000"/>
              </a:solidFill>
            </a:ln>
          </p:spPr>
        </p:sp>
        <p:sp>
          <p:nvSpPr>
            <p:cNvPr id="30" name="Freeform 30"/>
            <p:cNvSpPr/>
            <p:nvPr/>
          </p:nvSpPr>
          <p:spPr>
            <a:xfrm>
              <a:off x="0" y="0"/>
              <a:ext cx="3048000" cy="2639060"/>
            </a:xfrm>
            <a:custGeom>
              <a:avLst/>
              <a:gdLst/>
              <a:ahLst/>
              <a:cxnLst/>
              <a:rect l="l" t="t" r="r" b="b"/>
              <a:pathLst>
                <a:path w="3048000" h="2639060">
                  <a:moveTo>
                    <a:pt x="2286000" y="0"/>
                  </a:moveTo>
                  <a:lnTo>
                    <a:pt x="762000" y="0"/>
                  </a:lnTo>
                  <a:lnTo>
                    <a:pt x="0" y="1319530"/>
                  </a:lnTo>
                  <a:lnTo>
                    <a:pt x="762000" y="2639060"/>
                  </a:lnTo>
                  <a:lnTo>
                    <a:pt x="2286000" y="2639060"/>
                  </a:lnTo>
                  <a:lnTo>
                    <a:pt x="3048000" y="1319530"/>
                  </a:lnTo>
                  <a:close/>
                </a:path>
              </a:pathLst>
            </a:custGeom>
            <a:solidFill>
              <a:srgbClr val="000000">
                <a:alpha val="0"/>
              </a:srgbClr>
            </a:solidFill>
            <a:ln w="12700">
              <a:solidFill>
                <a:srgbClr val="000000"/>
              </a:solidFill>
            </a:ln>
          </p:spPr>
        </p:sp>
      </p:grpSp>
      <p:sp>
        <p:nvSpPr>
          <p:cNvPr id="31" name="TextBox 31"/>
          <p:cNvSpPr txBox="1"/>
          <p:nvPr/>
        </p:nvSpPr>
        <p:spPr>
          <a:xfrm>
            <a:off x="4591002" y="544157"/>
            <a:ext cx="8276944" cy="1325880"/>
          </a:xfrm>
          <a:prstGeom prst="rect">
            <a:avLst/>
          </a:prstGeom>
        </p:spPr>
        <p:txBody>
          <a:bodyPr lIns="0" tIns="0" rIns="0" bIns="0" rtlCol="0" anchor="t">
            <a:spAutoFit/>
          </a:bodyPr>
          <a:lstStyle/>
          <a:p>
            <a:pPr algn="ctr">
              <a:lnSpc>
                <a:spcPts val="5085"/>
              </a:lnSpc>
            </a:pPr>
            <a:r>
              <a:rPr lang="en-US" sz="4500" spc="-134">
                <a:solidFill>
                  <a:srgbClr val="000000"/>
                </a:solidFill>
                <a:latin typeface="Poppins Bold" panose="00000800000000000000"/>
              </a:rPr>
              <a:t>Potensi Perkebunan Kabupaten Blitar</a:t>
            </a:r>
            <a:endParaRPr lang="en-US" sz="4500" spc="-134">
              <a:solidFill>
                <a:srgbClr val="000000"/>
              </a:solidFill>
              <a:latin typeface="Poppins Bold" panose="00000800000000000000"/>
            </a:endParaRPr>
          </a:p>
        </p:txBody>
      </p:sp>
      <p:sp>
        <p:nvSpPr>
          <p:cNvPr id="32" name="TextBox 32"/>
          <p:cNvSpPr txBox="1"/>
          <p:nvPr/>
        </p:nvSpPr>
        <p:spPr>
          <a:xfrm>
            <a:off x="3473236" y="9489602"/>
            <a:ext cx="10347145" cy="316865"/>
          </a:xfrm>
          <a:prstGeom prst="rect">
            <a:avLst/>
          </a:prstGeom>
        </p:spPr>
        <p:txBody>
          <a:bodyPr lIns="0" tIns="0" rIns="0" bIns="0" rtlCol="0" anchor="t">
            <a:spAutoFit/>
          </a:bodyPr>
          <a:lstStyle/>
          <a:p>
            <a:pPr algn="ctr">
              <a:lnSpc>
                <a:spcPts val="2380"/>
              </a:lnSpc>
            </a:pPr>
            <a:r>
              <a:rPr lang="en-US" sz="2000">
                <a:solidFill>
                  <a:srgbClr val="000000"/>
                </a:solidFill>
                <a:latin typeface="Poppins Bold" panose="00000800000000000000"/>
              </a:rPr>
              <a:t>Tabel Produksi Perkebunan di Kabupaten Blitar (ton), 2021-2022</a:t>
            </a:r>
            <a:endParaRPr lang="en-US" sz="2000">
              <a:solidFill>
                <a:srgbClr val="000000"/>
              </a:solidFill>
              <a:latin typeface="Poppins Bold" panose="0000080000000000000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15498574" y="6588652"/>
            <a:ext cx="4159290" cy="3560175"/>
            <a:chOff x="0" y="0"/>
            <a:chExt cx="830882" cy="711200"/>
          </a:xfrm>
        </p:grpSpPr>
        <p:sp>
          <p:nvSpPr>
            <p:cNvPr id="3" name="Freeform 3"/>
            <p:cNvSpPr/>
            <p:nvPr/>
          </p:nvSpPr>
          <p:spPr>
            <a:xfrm>
              <a:off x="0" y="0"/>
              <a:ext cx="830882" cy="711200"/>
            </a:xfrm>
            <a:custGeom>
              <a:avLst/>
              <a:gdLst/>
              <a:ahLst/>
              <a:cxnLst/>
              <a:rect l="l" t="t" r="r" b="b"/>
              <a:pathLst>
                <a:path w="830882" h="711200">
                  <a:moveTo>
                    <a:pt x="415441" y="0"/>
                  </a:moveTo>
                  <a:lnTo>
                    <a:pt x="830882" y="711200"/>
                  </a:lnTo>
                  <a:lnTo>
                    <a:pt x="0" y="711200"/>
                  </a:lnTo>
                  <a:lnTo>
                    <a:pt x="415441" y="0"/>
                  </a:lnTo>
                  <a:close/>
                </a:path>
              </a:pathLst>
            </a:custGeom>
            <a:solidFill>
              <a:srgbClr val="FFA800"/>
            </a:solidFill>
          </p:spPr>
        </p:sp>
        <p:sp>
          <p:nvSpPr>
            <p:cNvPr id="4" name="TextBox 4"/>
            <p:cNvSpPr txBox="1"/>
            <p:nvPr/>
          </p:nvSpPr>
          <p:spPr>
            <a:xfrm>
              <a:off x="127000" y="292100"/>
              <a:ext cx="558800" cy="368300"/>
            </a:xfrm>
            <a:prstGeom prst="rect">
              <a:avLst/>
            </a:prstGeom>
          </p:spPr>
          <p:txBody>
            <a:bodyPr lIns="50800" tIns="50800" rIns="50800" bIns="50800" rtlCol="0" anchor="ctr"/>
            <a:lstStyle/>
            <a:p>
              <a:pPr algn="ctr">
                <a:lnSpc>
                  <a:spcPts val="2660"/>
                </a:lnSpc>
              </a:pPr>
            </a:p>
          </p:txBody>
        </p:sp>
      </p:grpSp>
      <p:grpSp>
        <p:nvGrpSpPr>
          <p:cNvPr id="5" name="Group 5"/>
          <p:cNvGrpSpPr/>
          <p:nvPr/>
        </p:nvGrpSpPr>
        <p:grpSpPr>
          <a:xfrm rot="3576229">
            <a:off x="13816189" y="8118269"/>
            <a:ext cx="8627968" cy="1374531"/>
            <a:chOff x="0" y="0"/>
            <a:chExt cx="2272387" cy="362016"/>
          </a:xfrm>
        </p:grpSpPr>
        <p:sp>
          <p:nvSpPr>
            <p:cNvPr id="6" name="Freeform 6"/>
            <p:cNvSpPr/>
            <p:nvPr/>
          </p:nvSpPr>
          <p:spPr>
            <a:xfrm>
              <a:off x="0" y="0"/>
              <a:ext cx="2272386" cy="362016"/>
            </a:xfrm>
            <a:custGeom>
              <a:avLst/>
              <a:gdLst/>
              <a:ahLst/>
              <a:cxnLst/>
              <a:rect l="l" t="t" r="r" b="b"/>
              <a:pathLst>
                <a:path w="2272386" h="362016">
                  <a:moveTo>
                    <a:pt x="2069186" y="0"/>
                  </a:moveTo>
                  <a:lnTo>
                    <a:pt x="0" y="0"/>
                  </a:lnTo>
                  <a:lnTo>
                    <a:pt x="203200" y="362016"/>
                  </a:lnTo>
                  <a:lnTo>
                    <a:pt x="2272386" y="362016"/>
                  </a:lnTo>
                  <a:lnTo>
                    <a:pt x="2069186" y="0"/>
                  </a:lnTo>
                  <a:close/>
                </a:path>
              </a:pathLst>
            </a:custGeom>
            <a:solidFill>
              <a:srgbClr val="400C6D"/>
            </a:solidFill>
          </p:spPr>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60"/>
                </a:lnSpc>
              </a:pPr>
            </a:p>
          </p:txBody>
        </p:sp>
      </p:grpSp>
      <p:grpSp>
        <p:nvGrpSpPr>
          <p:cNvPr id="8" name="Group 8"/>
          <p:cNvGrpSpPr/>
          <p:nvPr/>
        </p:nvGrpSpPr>
        <p:grpSpPr>
          <a:xfrm rot="-10800000">
            <a:off x="16297376" y="-1702583"/>
            <a:ext cx="3189361" cy="2729957"/>
            <a:chOff x="0" y="0"/>
            <a:chExt cx="830882" cy="711200"/>
          </a:xfrm>
        </p:grpSpPr>
        <p:sp>
          <p:nvSpPr>
            <p:cNvPr id="9" name="Freeform 9"/>
            <p:cNvSpPr/>
            <p:nvPr/>
          </p:nvSpPr>
          <p:spPr>
            <a:xfrm>
              <a:off x="0" y="0"/>
              <a:ext cx="830882" cy="711200"/>
            </a:xfrm>
            <a:custGeom>
              <a:avLst/>
              <a:gdLst/>
              <a:ahLst/>
              <a:cxnLst/>
              <a:rect l="l" t="t" r="r" b="b"/>
              <a:pathLst>
                <a:path w="830882" h="711200">
                  <a:moveTo>
                    <a:pt x="415441" y="0"/>
                  </a:moveTo>
                  <a:lnTo>
                    <a:pt x="830882" y="711200"/>
                  </a:lnTo>
                  <a:lnTo>
                    <a:pt x="0" y="711200"/>
                  </a:lnTo>
                  <a:lnTo>
                    <a:pt x="415441" y="0"/>
                  </a:lnTo>
                  <a:close/>
                </a:path>
              </a:pathLst>
            </a:custGeom>
            <a:solidFill>
              <a:srgbClr val="400C6D"/>
            </a:solidFill>
          </p:spPr>
        </p:sp>
        <p:sp>
          <p:nvSpPr>
            <p:cNvPr id="10" name="TextBox 10"/>
            <p:cNvSpPr txBox="1"/>
            <p:nvPr/>
          </p:nvSpPr>
          <p:spPr>
            <a:xfrm>
              <a:off x="127000" y="292100"/>
              <a:ext cx="558800" cy="368300"/>
            </a:xfrm>
            <a:prstGeom prst="rect">
              <a:avLst/>
            </a:prstGeom>
          </p:spPr>
          <p:txBody>
            <a:bodyPr lIns="50800" tIns="50800" rIns="50800" bIns="50800" rtlCol="0" anchor="ctr"/>
            <a:lstStyle/>
            <a:p>
              <a:pPr algn="ctr">
                <a:lnSpc>
                  <a:spcPts val="2660"/>
                </a:lnSpc>
              </a:pPr>
            </a:p>
          </p:txBody>
        </p:sp>
      </p:grpSp>
      <p:grpSp>
        <p:nvGrpSpPr>
          <p:cNvPr id="11" name="Group 11"/>
          <p:cNvGrpSpPr/>
          <p:nvPr/>
        </p:nvGrpSpPr>
        <p:grpSpPr>
          <a:xfrm rot="-3593534">
            <a:off x="14042121" y="362630"/>
            <a:ext cx="9007724" cy="1452800"/>
            <a:chOff x="0" y="0"/>
            <a:chExt cx="2199494" cy="354743"/>
          </a:xfrm>
        </p:grpSpPr>
        <p:sp>
          <p:nvSpPr>
            <p:cNvPr id="12" name="Freeform 12"/>
            <p:cNvSpPr/>
            <p:nvPr/>
          </p:nvSpPr>
          <p:spPr>
            <a:xfrm>
              <a:off x="0" y="0"/>
              <a:ext cx="2199494" cy="354743"/>
            </a:xfrm>
            <a:custGeom>
              <a:avLst/>
              <a:gdLst/>
              <a:ahLst/>
              <a:cxnLst/>
              <a:rect l="l" t="t" r="r" b="b"/>
              <a:pathLst>
                <a:path w="2199494" h="354743">
                  <a:moveTo>
                    <a:pt x="203200" y="0"/>
                  </a:moveTo>
                  <a:lnTo>
                    <a:pt x="2199494" y="0"/>
                  </a:lnTo>
                  <a:lnTo>
                    <a:pt x="1996294" y="354743"/>
                  </a:lnTo>
                  <a:lnTo>
                    <a:pt x="0" y="354743"/>
                  </a:lnTo>
                  <a:lnTo>
                    <a:pt x="203200" y="0"/>
                  </a:lnTo>
                  <a:close/>
                </a:path>
              </a:pathLst>
            </a:custGeom>
            <a:solidFill>
              <a:srgbClr val="FFA800"/>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60"/>
                </a:lnSpc>
              </a:pPr>
            </a:p>
          </p:txBody>
        </p:sp>
      </p:grpSp>
      <p:grpSp>
        <p:nvGrpSpPr>
          <p:cNvPr id="14" name="Group 14"/>
          <p:cNvGrpSpPr/>
          <p:nvPr/>
        </p:nvGrpSpPr>
        <p:grpSpPr>
          <a:xfrm rot="3576229">
            <a:off x="15152727" y="7281804"/>
            <a:ext cx="7460462" cy="975018"/>
            <a:chOff x="0" y="0"/>
            <a:chExt cx="2770010" cy="362016"/>
          </a:xfrm>
        </p:grpSpPr>
        <p:sp>
          <p:nvSpPr>
            <p:cNvPr id="15" name="Freeform 15"/>
            <p:cNvSpPr/>
            <p:nvPr/>
          </p:nvSpPr>
          <p:spPr>
            <a:xfrm>
              <a:off x="0" y="0"/>
              <a:ext cx="2770010" cy="362016"/>
            </a:xfrm>
            <a:custGeom>
              <a:avLst/>
              <a:gdLst/>
              <a:ahLst/>
              <a:cxnLst/>
              <a:rect l="l" t="t" r="r" b="b"/>
              <a:pathLst>
                <a:path w="2770010" h="362016">
                  <a:moveTo>
                    <a:pt x="2566810" y="0"/>
                  </a:moveTo>
                  <a:lnTo>
                    <a:pt x="0" y="0"/>
                  </a:lnTo>
                  <a:lnTo>
                    <a:pt x="203200" y="362016"/>
                  </a:lnTo>
                  <a:lnTo>
                    <a:pt x="2770010" y="362016"/>
                  </a:lnTo>
                  <a:lnTo>
                    <a:pt x="2566810" y="0"/>
                  </a:lnTo>
                  <a:close/>
                </a:path>
              </a:pathLst>
            </a:custGeom>
            <a:solidFill>
              <a:srgbClr val="FFA800">
                <a:alpha val="72941"/>
              </a:srgbClr>
            </a:solidFill>
          </p:spPr>
        </p:sp>
        <p:sp>
          <p:nvSpPr>
            <p:cNvPr id="16" name="TextBox 16"/>
            <p:cNvSpPr txBox="1"/>
            <p:nvPr/>
          </p:nvSpPr>
          <p:spPr>
            <a:xfrm>
              <a:off x="101600" y="-38100"/>
              <a:ext cx="609600" cy="647700"/>
            </a:xfrm>
            <a:prstGeom prst="rect">
              <a:avLst/>
            </a:prstGeom>
          </p:spPr>
          <p:txBody>
            <a:bodyPr lIns="50800" tIns="50800" rIns="50800" bIns="50800" rtlCol="0" anchor="ctr"/>
            <a:lstStyle/>
            <a:p>
              <a:pPr algn="ctr">
                <a:lnSpc>
                  <a:spcPts val="2660"/>
                </a:lnSpc>
              </a:pPr>
            </a:p>
          </p:txBody>
        </p:sp>
      </p:grpSp>
      <p:grpSp>
        <p:nvGrpSpPr>
          <p:cNvPr id="17" name="Group 17"/>
          <p:cNvGrpSpPr/>
          <p:nvPr/>
        </p:nvGrpSpPr>
        <p:grpSpPr>
          <a:xfrm rot="-3593534">
            <a:off x="13641507" y="1402067"/>
            <a:ext cx="10241790" cy="1007683"/>
            <a:chOff x="0" y="0"/>
            <a:chExt cx="3605500" cy="354743"/>
          </a:xfrm>
        </p:grpSpPr>
        <p:sp>
          <p:nvSpPr>
            <p:cNvPr id="18" name="Freeform 18"/>
            <p:cNvSpPr/>
            <p:nvPr/>
          </p:nvSpPr>
          <p:spPr>
            <a:xfrm>
              <a:off x="0" y="0"/>
              <a:ext cx="3605500" cy="354743"/>
            </a:xfrm>
            <a:custGeom>
              <a:avLst/>
              <a:gdLst/>
              <a:ahLst/>
              <a:cxnLst/>
              <a:rect l="l" t="t" r="r" b="b"/>
              <a:pathLst>
                <a:path w="3605500" h="354743">
                  <a:moveTo>
                    <a:pt x="203200" y="0"/>
                  </a:moveTo>
                  <a:lnTo>
                    <a:pt x="3605500" y="0"/>
                  </a:lnTo>
                  <a:lnTo>
                    <a:pt x="3402300" y="354743"/>
                  </a:lnTo>
                  <a:lnTo>
                    <a:pt x="0" y="354743"/>
                  </a:lnTo>
                  <a:lnTo>
                    <a:pt x="203200" y="0"/>
                  </a:lnTo>
                  <a:close/>
                </a:path>
              </a:pathLst>
            </a:custGeom>
            <a:solidFill>
              <a:srgbClr val="400C6D"/>
            </a:solidFill>
          </p:spPr>
        </p:sp>
        <p:sp>
          <p:nvSpPr>
            <p:cNvPr id="19" name="TextBox 19"/>
            <p:cNvSpPr txBox="1"/>
            <p:nvPr/>
          </p:nvSpPr>
          <p:spPr>
            <a:xfrm>
              <a:off x="101600" y="-38100"/>
              <a:ext cx="609600" cy="647700"/>
            </a:xfrm>
            <a:prstGeom prst="rect">
              <a:avLst/>
            </a:prstGeom>
          </p:spPr>
          <p:txBody>
            <a:bodyPr lIns="50800" tIns="50800" rIns="50800" bIns="50800" rtlCol="0" anchor="ctr"/>
            <a:lstStyle/>
            <a:p>
              <a:pPr algn="ctr">
                <a:lnSpc>
                  <a:spcPts val="2660"/>
                </a:lnSpc>
              </a:pPr>
            </a:p>
          </p:txBody>
        </p:sp>
      </p:grpSp>
      <p:sp>
        <p:nvSpPr>
          <p:cNvPr id="20" name="Freeform 20"/>
          <p:cNvSpPr/>
          <p:nvPr/>
        </p:nvSpPr>
        <p:spPr>
          <a:xfrm rot="3568118">
            <a:off x="15633336" y="8050491"/>
            <a:ext cx="5563796" cy="264280"/>
          </a:xfrm>
          <a:custGeom>
            <a:avLst/>
            <a:gdLst/>
            <a:ahLst/>
            <a:cxnLst/>
            <a:rect l="l" t="t" r="r" b="b"/>
            <a:pathLst>
              <a:path w="5563796" h="264280">
                <a:moveTo>
                  <a:pt x="0" y="0"/>
                </a:moveTo>
                <a:lnTo>
                  <a:pt x="5563795" y="0"/>
                </a:lnTo>
                <a:lnTo>
                  <a:pt x="5563795" y="264280"/>
                </a:lnTo>
                <a:lnTo>
                  <a:pt x="0" y="264280"/>
                </a:lnTo>
                <a:lnTo>
                  <a:pt x="0" y="0"/>
                </a:lnTo>
                <a:close/>
              </a:path>
            </a:pathLst>
          </a:custGeom>
          <a:blipFill>
            <a:blip r:embed="rId1">
              <a:alphaModFix amt="80000"/>
            </a:blip>
            <a:stretch>
              <a:fillRect/>
            </a:stretch>
          </a:blipFill>
        </p:spPr>
      </p:sp>
      <p:sp>
        <p:nvSpPr>
          <p:cNvPr id="21" name="Freeform 21"/>
          <p:cNvSpPr/>
          <p:nvPr/>
        </p:nvSpPr>
        <p:spPr>
          <a:xfrm rot="7206049">
            <a:off x="14404997" y="1623650"/>
            <a:ext cx="7287332" cy="346148"/>
          </a:xfrm>
          <a:custGeom>
            <a:avLst/>
            <a:gdLst/>
            <a:ahLst/>
            <a:cxnLst/>
            <a:rect l="l" t="t" r="r" b="b"/>
            <a:pathLst>
              <a:path w="7287332" h="346148">
                <a:moveTo>
                  <a:pt x="0" y="0"/>
                </a:moveTo>
                <a:lnTo>
                  <a:pt x="7287332" y="0"/>
                </a:lnTo>
                <a:lnTo>
                  <a:pt x="7287332" y="346148"/>
                </a:lnTo>
                <a:lnTo>
                  <a:pt x="0" y="346148"/>
                </a:lnTo>
                <a:lnTo>
                  <a:pt x="0" y="0"/>
                </a:lnTo>
                <a:close/>
              </a:path>
            </a:pathLst>
          </a:custGeom>
          <a:blipFill>
            <a:blip r:embed="rId1">
              <a:alphaModFix amt="80000"/>
            </a:blip>
            <a:stretch>
              <a:fillRect/>
            </a:stretch>
          </a:blipFill>
        </p:spPr>
      </p:sp>
      <p:sp>
        <p:nvSpPr>
          <p:cNvPr id="22" name="Freeform 22"/>
          <p:cNvSpPr/>
          <p:nvPr/>
        </p:nvSpPr>
        <p:spPr>
          <a:xfrm rot="7206049">
            <a:off x="14898425" y="1973284"/>
            <a:ext cx="8145785" cy="386925"/>
          </a:xfrm>
          <a:custGeom>
            <a:avLst/>
            <a:gdLst/>
            <a:ahLst/>
            <a:cxnLst/>
            <a:rect l="l" t="t" r="r" b="b"/>
            <a:pathLst>
              <a:path w="8145785" h="386925">
                <a:moveTo>
                  <a:pt x="0" y="0"/>
                </a:moveTo>
                <a:lnTo>
                  <a:pt x="8145786" y="0"/>
                </a:lnTo>
                <a:lnTo>
                  <a:pt x="8145786" y="386925"/>
                </a:lnTo>
                <a:lnTo>
                  <a:pt x="0" y="386925"/>
                </a:lnTo>
                <a:lnTo>
                  <a:pt x="0" y="0"/>
                </a:lnTo>
                <a:close/>
              </a:path>
            </a:pathLst>
          </a:custGeom>
          <a:blipFill>
            <a:blip r:embed="rId1">
              <a:alphaModFix amt="80000"/>
            </a:blip>
            <a:stretch>
              <a:fillRect/>
            </a:stretch>
          </a:blipFill>
        </p:spPr>
      </p:sp>
      <p:grpSp>
        <p:nvGrpSpPr>
          <p:cNvPr id="23" name="Group 23"/>
          <p:cNvGrpSpPr/>
          <p:nvPr/>
        </p:nvGrpSpPr>
        <p:grpSpPr>
          <a:xfrm rot="0">
            <a:off x="4632713" y="-295569"/>
            <a:ext cx="8648860" cy="1909774"/>
            <a:chOff x="0" y="0"/>
            <a:chExt cx="2277889" cy="502986"/>
          </a:xfrm>
        </p:grpSpPr>
        <p:sp>
          <p:nvSpPr>
            <p:cNvPr id="24" name="Freeform 24"/>
            <p:cNvSpPr/>
            <p:nvPr/>
          </p:nvSpPr>
          <p:spPr>
            <a:xfrm>
              <a:off x="0" y="0"/>
              <a:ext cx="2277889" cy="502986"/>
            </a:xfrm>
            <a:custGeom>
              <a:avLst/>
              <a:gdLst/>
              <a:ahLst/>
              <a:cxnLst/>
              <a:rect l="l" t="t" r="r" b="b"/>
              <a:pathLst>
                <a:path w="2277889" h="502986">
                  <a:moveTo>
                    <a:pt x="45652" y="0"/>
                  </a:moveTo>
                  <a:lnTo>
                    <a:pt x="2232237" y="0"/>
                  </a:lnTo>
                  <a:cubicBezTo>
                    <a:pt x="2257450" y="0"/>
                    <a:pt x="2277889" y="20439"/>
                    <a:pt x="2277889" y="45652"/>
                  </a:cubicBezTo>
                  <a:lnTo>
                    <a:pt x="2277889" y="457334"/>
                  </a:lnTo>
                  <a:cubicBezTo>
                    <a:pt x="2277889" y="469441"/>
                    <a:pt x="2273079" y="481053"/>
                    <a:pt x="2264518" y="489614"/>
                  </a:cubicBezTo>
                  <a:cubicBezTo>
                    <a:pt x="2255956" y="498176"/>
                    <a:pt x="2244345" y="502986"/>
                    <a:pt x="2232237" y="502986"/>
                  </a:cubicBezTo>
                  <a:lnTo>
                    <a:pt x="45652" y="502986"/>
                  </a:lnTo>
                  <a:cubicBezTo>
                    <a:pt x="33544" y="502986"/>
                    <a:pt x="21933" y="498176"/>
                    <a:pt x="13371" y="489614"/>
                  </a:cubicBezTo>
                  <a:cubicBezTo>
                    <a:pt x="4810" y="481053"/>
                    <a:pt x="0" y="469441"/>
                    <a:pt x="0" y="457334"/>
                  </a:cubicBezTo>
                  <a:lnTo>
                    <a:pt x="0" y="45652"/>
                  </a:lnTo>
                  <a:cubicBezTo>
                    <a:pt x="0" y="33544"/>
                    <a:pt x="4810" y="21933"/>
                    <a:pt x="13371" y="13371"/>
                  </a:cubicBezTo>
                  <a:cubicBezTo>
                    <a:pt x="21933" y="4810"/>
                    <a:pt x="33544" y="0"/>
                    <a:pt x="45652" y="0"/>
                  </a:cubicBezTo>
                  <a:close/>
                </a:path>
              </a:pathLst>
            </a:custGeom>
            <a:solidFill>
              <a:srgbClr val="F7A739"/>
            </a:solidFill>
          </p:spPr>
        </p:sp>
        <p:sp>
          <p:nvSpPr>
            <p:cNvPr id="25" name="TextBox 25"/>
            <p:cNvSpPr txBox="1"/>
            <p:nvPr/>
          </p:nvSpPr>
          <p:spPr>
            <a:xfrm>
              <a:off x="0" y="-38100"/>
              <a:ext cx="812800" cy="850900"/>
            </a:xfrm>
            <a:prstGeom prst="rect">
              <a:avLst/>
            </a:prstGeom>
          </p:spPr>
          <p:txBody>
            <a:bodyPr lIns="50800" tIns="50800" rIns="50800" bIns="50800" rtlCol="0" anchor="ctr"/>
            <a:lstStyle/>
            <a:p>
              <a:pPr algn="ctr">
                <a:lnSpc>
                  <a:spcPts val="2660"/>
                </a:lnSpc>
              </a:pPr>
            </a:p>
          </p:txBody>
        </p:sp>
      </p:grpSp>
      <p:sp>
        <p:nvSpPr>
          <p:cNvPr id="26" name="Freeform 26"/>
          <p:cNvSpPr/>
          <p:nvPr/>
        </p:nvSpPr>
        <p:spPr>
          <a:xfrm>
            <a:off x="4082467" y="1796724"/>
            <a:ext cx="9616180" cy="7396445"/>
          </a:xfrm>
          <a:custGeom>
            <a:avLst/>
            <a:gdLst/>
            <a:ahLst/>
            <a:cxnLst/>
            <a:rect l="l" t="t" r="r" b="b"/>
            <a:pathLst>
              <a:path w="9616180" h="7396445">
                <a:moveTo>
                  <a:pt x="0" y="0"/>
                </a:moveTo>
                <a:lnTo>
                  <a:pt x="9616180" y="0"/>
                </a:lnTo>
                <a:lnTo>
                  <a:pt x="9616180" y="7396446"/>
                </a:lnTo>
                <a:lnTo>
                  <a:pt x="0" y="7396446"/>
                </a:lnTo>
                <a:lnTo>
                  <a:pt x="0" y="0"/>
                </a:lnTo>
                <a:close/>
              </a:path>
            </a:pathLst>
          </a:custGeom>
          <a:blipFill>
            <a:blip r:embed="rId2"/>
            <a:stretch>
              <a:fillRect/>
            </a:stretch>
          </a:blipFill>
        </p:spPr>
      </p:sp>
      <p:sp>
        <p:nvSpPr>
          <p:cNvPr id="27" name="Freeform 27"/>
          <p:cNvSpPr/>
          <p:nvPr/>
        </p:nvSpPr>
        <p:spPr>
          <a:xfrm>
            <a:off x="15153646" y="523483"/>
            <a:ext cx="1208214" cy="1131094"/>
          </a:xfrm>
          <a:custGeom>
            <a:avLst/>
            <a:gdLst/>
            <a:ahLst/>
            <a:cxnLst/>
            <a:rect l="l" t="t" r="r" b="b"/>
            <a:pathLst>
              <a:path w="1208214" h="1131094">
                <a:moveTo>
                  <a:pt x="0" y="0"/>
                </a:moveTo>
                <a:lnTo>
                  <a:pt x="1208214" y="0"/>
                </a:lnTo>
                <a:lnTo>
                  <a:pt x="1208214" y="1131094"/>
                </a:lnTo>
                <a:lnTo>
                  <a:pt x="0" y="1131094"/>
                </a:lnTo>
                <a:lnTo>
                  <a:pt x="0" y="0"/>
                </a:lnTo>
                <a:close/>
              </a:path>
            </a:pathLst>
          </a:custGeom>
          <a:blipFill>
            <a:blip r:embed="rId3"/>
            <a:stretch>
              <a:fillRect/>
            </a:stretch>
          </a:blipFill>
        </p:spPr>
      </p:sp>
      <p:grpSp>
        <p:nvGrpSpPr>
          <p:cNvPr id="28" name="Group 28"/>
          <p:cNvGrpSpPr>
            <a:grpSpLocks noChangeAspect="1"/>
          </p:cNvGrpSpPr>
          <p:nvPr/>
        </p:nvGrpSpPr>
        <p:grpSpPr>
          <a:xfrm rot="0">
            <a:off x="14307878" y="2119420"/>
            <a:ext cx="9326880" cy="3230209"/>
            <a:chOff x="0" y="0"/>
            <a:chExt cx="7620000" cy="2639060"/>
          </a:xfrm>
        </p:grpSpPr>
        <p:sp>
          <p:nvSpPr>
            <p:cNvPr id="29" name="Freeform 29"/>
            <p:cNvSpPr/>
            <p:nvPr/>
          </p:nvSpPr>
          <p:spPr>
            <a:xfrm>
              <a:off x="5334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solidFill>
              <a:srgbClr val="000000">
                <a:alpha val="0"/>
              </a:srgbClr>
            </a:solidFill>
            <a:ln w="12700">
              <a:solidFill>
                <a:srgbClr val="000000"/>
              </a:solidFill>
            </a:ln>
          </p:spPr>
        </p:sp>
        <p:sp>
          <p:nvSpPr>
            <p:cNvPr id="30" name="Freeform 30"/>
            <p:cNvSpPr/>
            <p:nvPr/>
          </p:nvSpPr>
          <p:spPr>
            <a:xfrm>
              <a:off x="3810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solidFill>
              <a:srgbClr val="000000">
                <a:alpha val="0"/>
              </a:srgbClr>
            </a:solidFill>
            <a:ln w="12700">
              <a:solidFill>
                <a:srgbClr val="000000"/>
              </a:solidFill>
            </a:ln>
          </p:spPr>
        </p:sp>
        <p:sp>
          <p:nvSpPr>
            <p:cNvPr id="31" name="Freeform 31"/>
            <p:cNvSpPr/>
            <p:nvPr/>
          </p:nvSpPr>
          <p:spPr>
            <a:xfrm>
              <a:off x="2286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solidFill>
              <a:srgbClr val="FFFFFF"/>
            </a:solidFill>
            <a:ln w="12700">
              <a:solidFill>
                <a:srgbClr val="000000"/>
              </a:solidFill>
            </a:ln>
          </p:spPr>
        </p:sp>
        <p:sp>
          <p:nvSpPr>
            <p:cNvPr id="32" name="Freeform 32"/>
            <p:cNvSpPr/>
            <p:nvPr/>
          </p:nvSpPr>
          <p:spPr>
            <a:xfrm>
              <a:off x="0" y="0"/>
              <a:ext cx="3048000" cy="2639060"/>
            </a:xfrm>
            <a:custGeom>
              <a:avLst/>
              <a:gdLst/>
              <a:ahLst/>
              <a:cxnLst/>
              <a:rect l="l" t="t" r="r" b="b"/>
              <a:pathLst>
                <a:path w="3048000" h="2639060">
                  <a:moveTo>
                    <a:pt x="2286000" y="0"/>
                  </a:moveTo>
                  <a:lnTo>
                    <a:pt x="762000" y="0"/>
                  </a:lnTo>
                  <a:lnTo>
                    <a:pt x="0" y="1319530"/>
                  </a:lnTo>
                  <a:lnTo>
                    <a:pt x="762000" y="2639060"/>
                  </a:lnTo>
                  <a:lnTo>
                    <a:pt x="2286000" y="2639060"/>
                  </a:lnTo>
                  <a:lnTo>
                    <a:pt x="3048000" y="1319530"/>
                  </a:lnTo>
                  <a:close/>
                </a:path>
              </a:pathLst>
            </a:custGeom>
            <a:blipFill>
              <a:blip r:embed="rId4"/>
              <a:stretch>
                <a:fillRect l="-6581" r="-6581" b="-18236"/>
              </a:stretch>
            </a:blipFill>
          </p:spPr>
        </p:sp>
      </p:grpSp>
      <p:grpSp>
        <p:nvGrpSpPr>
          <p:cNvPr id="33" name="Group 33"/>
          <p:cNvGrpSpPr>
            <a:grpSpLocks noChangeAspect="1"/>
          </p:cNvGrpSpPr>
          <p:nvPr/>
        </p:nvGrpSpPr>
        <p:grpSpPr>
          <a:xfrm rot="0">
            <a:off x="14326928" y="5674008"/>
            <a:ext cx="9326880" cy="3230209"/>
            <a:chOff x="0" y="0"/>
            <a:chExt cx="7620000" cy="2639060"/>
          </a:xfrm>
        </p:grpSpPr>
        <p:sp>
          <p:nvSpPr>
            <p:cNvPr id="34" name="Freeform 34"/>
            <p:cNvSpPr/>
            <p:nvPr/>
          </p:nvSpPr>
          <p:spPr>
            <a:xfrm>
              <a:off x="5334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solidFill>
              <a:srgbClr val="000000">
                <a:alpha val="0"/>
              </a:srgbClr>
            </a:solidFill>
            <a:ln w="12700">
              <a:solidFill>
                <a:srgbClr val="000000"/>
              </a:solidFill>
            </a:ln>
          </p:spPr>
        </p:sp>
        <p:sp>
          <p:nvSpPr>
            <p:cNvPr id="35" name="Freeform 35"/>
            <p:cNvSpPr/>
            <p:nvPr/>
          </p:nvSpPr>
          <p:spPr>
            <a:xfrm>
              <a:off x="3810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solidFill>
              <a:srgbClr val="000000">
                <a:alpha val="0"/>
              </a:srgbClr>
            </a:solidFill>
            <a:ln w="12700">
              <a:solidFill>
                <a:srgbClr val="000000"/>
              </a:solidFill>
            </a:ln>
          </p:spPr>
        </p:sp>
        <p:sp>
          <p:nvSpPr>
            <p:cNvPr id="36" name="Freeform 36"/>
            <p:cNvSpPr/>
            <p:nvPr/>
          </p:nvSpPr>
          <p:spPr>
            <a:xfrm>
              <a:off x="2286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solidFill>
              <a:srgbClr val="FFFFFF"/>
            </a:solidFill>
            <a:ln w="12700">
              <a:solidFill>
                <a:srgbClr val="000000"/>
              </a:solidFill>
            </a:ln>
          </p:spPr>
        </p:sp>
        <p:sp>
          <p:nvSpPr>
            <p:cNvPr id="37" name="Freeform 37"/>
            <p:cNvSpPr/>
            <p:nvPr/>
          </p:nvSpPr>
          <p:spPr>
            <a:xfrm>
              <a:off x="0" y="0"/>
              <a:ext cx="3048000" cy="2639060"/>
            </a:xfrm>
            <a:custGeom>
              <a:avLst/>
              <a:gdLst/>
              <a:ahLst/>
              <a:cxnLst/>
              <a:rect l="l" t="t" r="r" b="b"/>
              <a:pathLst>
                <a:path w="3048000" h="2639060">
                  <a:moveTo>
                    <a:pt x="2286000" y="0"/>
                  </a:moveTo>
                  <a:lnTo>
                    <a:pt x="762000" y="0"/>
                  </a:lnTo>
                  <a:lnTo>
                    <a:pt x="0" y="1319530"/>
                  </a:lnTo>
                  <a:lnTo>
                    <a:pt x="762000" y="2639060"/>
                  </a:lnTo>
                  <a:lnTo>
                    <a:pt x="2286000" y="2639060"/>
                  </a:lnTo>
                  <a:lnTo>
                    <a:pt x="3048000" y="1319530"/>
                  </a:lnTo>
                  <a:close/>
                </a:path>
              </a:pathLst>
            </a:custGeom>
            <a:blipFill>
              <a:blip r:embed="rId5"/>
              <a:stretch>
                <a:fillRect l="-15940" r="-15940"/>
              </a:stretch>
            </a:blipFill>
          </p:spPr>
        </p:sp>
      </p:grpSp>
      <p:grpSp>
        <p:nvGrpSpPr>
          <p:cNvPr id="38" name="Group 38"/>
          <p:cNvGrpSpPr>
            <a:grpSpLocks noChangeAspect="1"/>
          </p:cNvGrpSpPr>
          <p:nvPr/>
        </p:nvGrpSpPr>
        <p:grpSpPr>
          <a:xfrm rot="0">
            <a:off x="-5853644" y="1805612"/>
            <a:ext cx="9326880" cy="3230209"/>
            <a:chOff x="0" y="0"/>
            <a:chExt cx="7620000" cy="2639060"/>
          </a:xfrm>
        </p:grpSpPr>
        <p:sp>
          <p:nvSpPr>
            <p:cNvPr id="39" name="Freeform 39"/>
            <p:cNvSpPr/>
            <p:nvPr/>
          </p:nvSpPr>
          <p:spPr>
            <a:xfrm>
              <a:off x="5334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blipFill>
              <a:blip r:embed="rId6"/>
              <a:stretch>
                <a:fillRect l="-47590" r="-47590"/>
              </a:stretch>
            </a:blipFill>
          </p:spPr>
        </p:sp>
        <p:sp>
          <p:nvSpPr>
            <p:cNvPr id="40" name="Freeform 40"/>
            <p:cNvSpPr/>
            <p:nvPr/>
          </p:nvSpPr>
          <p:spPr>
            <a:xfrm>
              <a:off x="3810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solidFill>
              <a:srgbClr val="400C6D"/>
            </a:solidFill>
            <a:ln w="12700">
              <a:solidFill>
                <a:srgbClr val="000000"/>
              </a:solidFill>
            </a:ln>
          </p:spPr>
        </p:sp>
        <p:sp>
          <p:nvSpPr>
            <p:cNvPr id="41" name="Freeform 41"/>
            <p:cNvSpPr/>
            <p:nvPr/>
          </p:nvSpPr>
          <p:spPr>
            <a:xfrm>
              <a:off x="2286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solidFill>
              <a:srgbClr val="FFFFFF"/>
            </a:solidFill>
            <a:ln w="12700">
              <a:solidFill>
                <a:srgbClr val="000000"/>
              </a:solidFill>
            </a:ln>
          </p:spPr>
        </p:sp>
        <p:sp>
          <p:nvSpPr>
            <p:cNvPr id="42" name="Freeform 42"/>
            <p:cNvSpPr/>
            <p:nvPr/>
          </p:nvSpPr>
          <p:spPr>
            <a:xfrm>
              <a:off x="0" y="0"/>
              <a:ext cx="3048000" cy="2639060"/>
            </a:xfrm>
            <a:custGeom>
              <a:avLst/>
              <a:gdLst/>
              <a:ahLst/>
              <a:cxnLst/>
              <a:rect l="l" t="t" r="r" b="b"/>
              <a:pathLst>
                <a:path w="3048000" h="2639060">
                  <a:moveTo>
                    <a:pt x="2286000" y="0"/>
                  </a:moveTo>
                  <a:lnTo>
                    <a:pt x="762000" y="0"/>
                  </a:lnTo>
                  <a:lnTo>
                    <a:pt x="0" y="1319530"/>
                  </a:lnTo>
                  <a:lnTo>
                    <a:pt x="762000" y="2639060"/>
                  </a:lnTo>
                  <a:lnTo>
                    <a:pt x="2286000" y="2639060"/>
                  </a:lnTo>
                  <a:lnTo>
                    <a:pt x="3048000" y="1319530"/>
                  </a:lnTo>
                  <a:close/>
                </a:path>
              </a:pathLst>
            </a:custGeom>
            <a:solidFill>
              <a:srgbClr val="000000">
                <a:alpha val="0"/>
              </a:srgbClr>
            </a:solidFill>
            <a:ln w="12700">
              <a:solidFill>
                <a:srgbClr val="000000"/>
              </a:solidFill>
            </a:ln>
          </p:spPr>
        </p:sp>
      </p:grpSp>
      <p:grpSp>
        <p:nvGrpSpPr>
          <p:cNvPr id="43" name="Group 43"/>
          <p:cNvGrpSpPr>
            <a:grpSpLocks noChangeAspect="1"/>
          </p:cNvGrpSpPr>
          <p:nvPr/>
        </p:nvGrpSpPr>
        <p:grpSpPr>
          <a:xfrm rot="0">
            <a:off x="-6498017" y="5962960"/>
            <a:ext cx="9326880" cy="3230209"/>
            <a:chOff x="0" y="0"/>
            <a:chExt cx="7620000" cy="2639060"/>
          </a:xfrm>
        </p:grpSpPr>
        <p:sp>
          <p:nvSpPr>
            <p:cNvPr id="44" name="Freeform 44"/>
            <p:cNvSpPr/>
            <p:nvPr/>
          </p:nvSpPr>
          <p:spPr>
            <a:xfrm>
              <a:off x="5334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blipFill>
              <a:blip r:embed="rId7"/>
              <a:stretch>
                <a:fillRect t="-14966" b="-14966"/>
              </a:stretch>
            </a:blipFill>
          </p:spPr>
        </p:sp>
        <p:sp>
          <p:nvSpPr>
            <p:cNvPr id="45" name="Freeform 45"/>
            <p:cNvSpPr/>
            <p:nvPr/>
          </p:nvSpPr>
          <p:spPr>
            <a:xfrm>
              <a:off x="3810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solidFill>
              <a:srgbClr val="400C6D"/>
            </a:solidFill>
            <a:ln w="12700">
              <a:solidFill>
                <a:srgbClr val="000000"/>
              </a:solidFill>
            </a:ln>
          </p:spPr>
        </p:sp>
        <p:sp>
          <p:nvSpPr>
            <p:cNvPr id="46" name="Freeform 46"/>
            <p:cNvSpPr/>
            <p:nvPr/>
          </p:nvSpPr>
          <p:spPr>
            <a:xfrm>
              <a:off x="2286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solidFill>
              <a:srgbClr val="FFFFFF"/>
            </a:solidFill>
            <a:ln w="12700">
              <a:solidFill>
                <a:srgbClr val="000000"/>
              </a:solidFill>
            </a:ln>
          </p:spPr>
        </p:sp>
        <p:sp>
          <p:nvSpPr>
            <p:cNvPr id="47" name="Freeform 47"/>
            <p:cNvSpPr/>
            <p:nvPr/>
          </p:nvSpPr>
          <p:spPr>
            <a:xfrm>
              <a:off x="0" y="0"/>
              <a:ext cx="3048000" cy="2639060"/>
            </a:xfrm>
            <a:custGeom>
              <a:avLst/>
              <a:gdLst/>
              <a:ahLst/>
              <a:cxnLst/>
              <a:rect l="l" t="t" r="r" b="b"/>
              <a:pathLst>
                <a:path w="3048000" h="2639060">
                  <a:moveTo>
                    <a:pt x="2286000" y="0"/>
                  </a:moveTo>
                  <a:lnTo>
                    <a:pt x="762000" y="0"/>
                  </a:lnTo>
                  <a:lnTo>
                    <a:pt x="0" y="1319530"/>
                  </a:lnTo>
                  <a:lnTo>
                    <a:pt x="762000" y="2639060"/>
                  </a:lnTo>
                  <a:lnTo>
                    <a:pt x="2286000" y="2639060"/>
                  </a:lnTo>
                  <a:lnTo>
                    <a:pt x="3048000" y="1319530"/>
                  </a:lnTo>
                  <a:close/>
                </a:path>
              </a:pathLst>
            </a:custGeom>
            <a:solidFill>
              <a:srgbClr val="000000">
                <a:alpha val="0"/>
              </a:srgbClr>
            </a:solidFill>
            <a:ln w="12700">
              <a:solidFill>
                <a:srgbClr val="000000"/>
              </a:solidFill>
            </a:ln>
          </p:spPr>
        </p:sp>
      </p:grpSp>
      <p:sp>
        <p:nvSpPr>
          <p:cNvPr id="48" name="TextBox 48"/>
          <p:cNvSpPr txBox="1"/>
          <p:nvPr/>
        </p:nvSpPr>
        <p:spPr>
          <a:xfrm>
            <a:off x="4901337" y="-8385"/>
            <a:ext cx="8276944" cy="1325880"/>
          </a:xfrm>
          <a:prstGeom prst="rect">
            <a:avLst/>
          </a:prstGeom>
        </p:spPr>
        <p:txBody>
          <a:bodyPr lIns="0" tIns="0" rIns="0" bIns="0" rtlCol="0" anchor="t">
            <a:spAutoFit/>
          </a:bodyPr>
          <a:lstStyle/>
          <a:p>
            <a:pPr algn="ctr">
              <a:lnSpc>
                <a:spcPts val="5085"/>
              </a:lnSpc>
            </a:pPr>
            <a:r>
              <a:rPr lang="en-US" sz="4500" spc="-134">
                <a:solidFill>
                  <a:srgbClr val="000000"/>
                </a:solidFill>
                <a:latin typeface="Poppins Bold" panose="00000800000000000000"/>
              </a:rPr>
              <a:t>Potensi Peternakan Kabupaten Blitar</a:t>
            </a:r>
            <a:endParaRPr lang="en-US" sz="4500" spc="-134">
              <a:solidFill>
                <a:srgbClr val="000000"/>
              </a:solidFill>
              <a:latin typeface="Poppins Bold" panose="00000800000000000000"/>
            </a:endParaRPr>
          </a:p>
        </p:txBody>
      </p:sp>
      <p:sp>
        <p:nvSpPr>
          <p:cNvPr id="49" name="TextBox 49"/>
          <p:cNvSpPr txBox="1"/>
          <p:nvPr/>
        </p:nvSpPr>
        <p:spPr>
          <a:xfrm>
            <a:off x="3473236" y="9489602"/>
            <a:ext cx="10347145" cy="316865"/>
          </a:xfrm>
          <a:prstGeom prst="rect">
            <a:avLst/>
          </a:prstGeom>
        </p:spPr>
        <p:txBody>
          <a:bodyPr lIns="0" tIns="0" rIns="0" bIns="0" rtlCol="0" anchor="t">
            <a:spAutoFit/>
          </a:bodyPr>
          <a:lstStyle/>
          <a:p>
            <a:pPr algn="ctr">
              <a:lnSpc>
                <a:spcPts val="2380"/>
              </a:lnSpc>
            </a:pPr>
            <a:r>
              <a:rPr lang="en-US" sz="2000">
                <a:solidFill>
                  <a:srgbClr val="000000"/>
                </a:solidFill>
                <a:latin typeface="Poppins Bold" panose="00000800000000000000"/>
              </a:rPr>
              <a:t>Tabel Produksi Peternakan di Kabupaten Blitar  2019-2022</a:t>
            </a:r>
            <a:endParaRPr lang="en-US" sz="2000">
              <a:solidFill>
                <a:srgbClr val="000000"/>
              </a:solidFill>
              <a:latin typeface="Poppins Bold" panose="0000080000000000000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15498574" y="6588652"/>
            <a:ext cx="4159290" cy="3560175"/>
            <a:chOff x="0" y="0"/>
            <a:chExt cx="830882" cy="711200"/>
          </a:xfrm>
        </p:grpSpPr>
        <p:sp>
          <p:nvSpPr>
            <p:cNvPr id="3" name="Freeform 3"/>
            <p:cNvSpPr/>
            <p:nvPr/>
          </p:nvSpPr>
          <p:spPr>
            <a:xfrm>
              <a:off x="0" y="0"/>
              <a:ext cx="830882" cy="711200"/>
            </a:xfrm>
            <a:custGeom>
              <a:avLst/>
              <a:gdLst/>
              <a:ahLst/>
              <a:cxnLst/>
              <a:rect l="l" t="t" r="r" b="b"/>
              <a:pathLst>
                <a:path w="830882" h="711200">
                  <a:moveTo>
                    <a:pt x="415441" y="0"/>
                  </a:moveTo>
                  <a:lnTo>
                    <a:pt x="830882" y="711200"/>
                  </a:lnTo>
                  <a:lnTo>
                    <a:pt x="0" y="711200"/>
                  </a:lnTo>
                  <a:lnTo>
                    <a:pt x="415441" y="0"/>
                  </a:lnTo>
                  <a:close/>
                </a:path>
              </a:pathLst>
            </a:custGeom>
            <a:solidFill>
              <a:srgbClr val="FFA800"/>
            </a:solidFill>
          </p:spPr>
        </p:sp>
        <p:sp>
          <p:nvSpPr>
            <p:cNvPr id="4" name="TextBox 4"/>
            <p:cNvSpPr txBox="1"/>
            <p:nvPr/>
          </p:nvSpPr>
          <p:spPr>
            <a:xfrm>
              <a:off x="127000" y="292100"/>
              <a:ext cx="558800" cy="368300"/>
            </a:xfrm>
            <a:prstGeom prst="rect">
              <a:avLst/>
            </a:prstGeom>
          </p:spPr>
          <p:txBody>
            <a:bodyPr lIns="50800" tIns="50800" rIns="50800" bIns="50800" rtlCol="0" anchor="ctr"/>
            <a:lstStyle/>
            <a:p>
              <a:pPr algn="ctr">
                <a:lnSpc>
                  <a:spcPts val="2660"/>
                </a:lnSpc>
              </a:pPr>
            </a:p>
          </p:txBody>
        </p:sp>
      </p:grpSp>
      <p:grpSp>
        <p:nvGrpSpPr>
          <p:cNvPr id="5" name="Group 5"/>
          <p:cNvGrpSpPr/>
          <p:nvPr/>
        </p:nvGrpSpPr>
        <p:grpSpPr>
          <a:xfrm rot="3576229">
            <a:off x="13960162" y="7906890"/>
            <a:ext cx="8627968" cy="1374531"/>
            <a:chOff x="0" y="0"/>
            <a:chExt cx="2272387" cy="362016"/>
          </a:xfrm>
        </p:grpSpPr>
        <p:sp>
          <p:nvSpPr>
            <p:cNvPr id="6" name="Freeform 6"/>
            <p:cNvSpPr/>
            <p:nvPr/>
          </p:nvSpPr>
          <p:spPr>
            <a:xfrm>
              <a:off x="0" y="0"/>
              <a:ext cx="2272386" cy="362016"/>
            </a:xfrm>
            <a:custGeom>
              <a:avLst/>
              <a:gdLst/>
              <a:ahLst/>
              <a:cxnLst/>
              <a:rect l="l" t="t" r="r" b="b"/>
              <a:pathLst>
                <a:path w="2272386" h="362016">
                  <a:moveTo>
                    <a:pt x="2069186" y="0"/>
                  </a:moveTo>
                  <a:lnTo>
                    <a:pt x="0" y="0"/>
                  </a:lnTo>
                  <a:lnTo>
                    <a:pt x="203200" y="362016"/>
                  </a:lnTo>
                  <a:lnTo>
                    <a:pt x="2272386" y="362016"/>
                  </a:lnTo>
                  <a:lnTo>
                    <a:pt x="2069186" y="0"/>
                  </a:lnTo>
                  <a:close/>
                </a:path>
              </a:pathLst>
            </a:custGeom>
            <a:solidFill>
              <a:srgbClr val="400C6D"/>
            </a:solidFill>
          </p:spPr>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60"/>
                </a:lnSpc>
              </a:pPr>
            </a:p>
          </p:txBody>
        </p:sp>
      </p:grpSp>
      <p:grpSp>
        <p:nvGrpSpPr>
          <p:cNvPr id="8" name="Group 8"/>
          <p:cNvGrpSpPr/>
          <p:nvPr/>
        </p:nvGrpSpPr>
        <p:grpSpPr>
          <a:xfrm rot="-10800000">
            <a:off x="16297376" y="-1702583"/>
            <a:ext cx="3189361" cy="2729957"/>
            <a:chOff x="0" y="0"/>
            <a:chExt cx="830882" cy="711200"/>
          </a:xfrm>
        </p:grpSpPr>
        <p:sp>
          <p:nvSpPr>
            <p:cNvPr id="9" name="Freeform 9"/>
            <p:cNvSpPr/>
            <p:nvPr/>
          </p:nvSpPr>
          <p:spPr>
            <a:xfrm>
              <a:off x="0" y="0"/>
              <a:ext cx="830882" cy="711200"/>
            </a:xfrm>
            <a:custGeom>
              <a:avLst/>
              <a:gdLst/>
              <a:ahLst/>
              <a:cxnLst/>
              <a:rect l="l" t="t" r="r" b="b"/>
              <a:pathLst>
                <a:path w="830882" h="711200">
                  <a:moveTo>
                    <a:pt x="415441" y="0"/>
                  </a:moveTo>
                  <a:lnTo>
                    <a:pt x="830882" y="711200"/>
                  </a:lnTo>
                  <a:lnTo>
                    <a:pt x="0" y="711200"/>
                  </a:lnTo>
                  <a:lnTo>
                    <a:pt x="415441" y="0"/>
                  </a:lnTo>
                  <a:close/>
                </a:path>
              </a:pathLst>
            </a:custGeom>
            <a:solidFill>
              <a:srgbClr val="400C6D"/>
            </a:solidFill>
          </p:spPr>
        </p:sp>
        <p:sp>
          <p:nvSpPr>
            <p:cNvPr id="10" name="TextBox 10"/>
            <p:cNvSpPr txBox="1"/>
            <p:nvPr/>
          </p:nvSpPr>
          <p:spPr>
            <a:xfrm>
              <a:off x="127000" y="292100"/>
              <a:ext cx="558800" cy="368300"/>
            </a:xfrm>
            <a:prstGeom prst="rect">
              <a:avLst/>
            </a:prstGeom>
          </p:spPr>
          <p:txBody>
            <a:bodyPr lIns="50800" tIns="50800" rIns="50800" bIns="50800" rtlCol="0" anchor="ctr"/>
            <a:lstStyle/>
            <a:p>
              <a:pPr algn="ctr">
                <a:lnSpc>
                  <a:spcPts val="2660"/>
                </a:lnSpc>
              </a:pPr>
            </a:p>
          </p:txBody>
        </p:sp>
      </p:grpSp>
      <p:grpSp>
        <p:nvGrpSpPr>
          <p:cNvPr id="11" name="Group 11"/>
          <p:cNvGrpSpPr/>
          <p:nvPr/>
        </p:nvGrpSpPr>
        <p:grpSpPr>
          <a:xfrm rot="-3593534">
            <a:off x="14042121" y="362630"/>
            <a:ext cx="9007724" cy="1452800"/>
            <a:chOff x="0" y="0"/>
            <a:chExt cx="2199494" cy="354743"/>
          </a:xfrm>
        </p:grpSpPr>
        <p:sp>
          <p:nvSpPr>
            <p:cNvPr id="12" name="Freeform 12"/>
            <p:cNvSpPr/>
            <p:nvPr/>
          </p:nvSpPr>
          <p:spPr>
            <a:xfrm>
              <a:off x="0" y="0"/>
              <a:ext cx="2199494" cy="354743"/>
            </a:xfrm>
            <a:custGeom>
              <a:avLst/>
              <a:gdLst/>
              <a:ahLst/>
              <a:cxnLst/>
              <a:rect l="l" t="t" r="r" b="b"/>
              <a:pathLst>
                <a:path w="2199494" h="354743">
                  <a:moveTo>
                    <a:pt x="203200" y="0"/>
                  </a:moveTo>
                  <a:lnTo>
                    <a:pt x="2199494" y="0"/>
                  </a:lnTo>
                  <a:lnTo>
                    <a:pt x="1996294" y="354743"/>
                  </a:lnTo>
                  <a:lnTo>
                    <a:pt x="0" y="354743"/>
                  </a:lnTo>
                  <a:lnTo>
                    <a:pt x="203200" y="0"/>
                  </a:lnTo>
                  <a:close/>
                </a:path>
              </a:pathLst>
            </a:custGeom>
            <a:solidFill>
              <a:srgbClr val="FFA800"/>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60"/>
                </a:lnSpc>
              </a:pPr>
            </a:p>
          </p:txBody>
        </p:sp>
      </p:grpSp>
      <p:grpSp>
        <p:nvGrpSpPr>
          <p:cNvPr id="14" name="Group 14"/>
          <p:cNvGrpSpPr>
            <a:grpSpLocks noChangeAspect="1"/>
          </p:cNvGrpSpPr>
          <p:nvPr/>
        </p:nvGrpSpPr>
        <p:grpSpPr>
          <a:xfrm rot="0">
            <a:off x="13882542" y="7190430"/>
            <a:ext cx="9326880" cy="3230209"/>
            <a:chOff x="0" y="0"/>
            <a:chExt cx="7620000" cy="2639060"/>
          </a:xfrm>
        </p:grpSpPr>
        <p:sp>
          <p:nvSpPr>
            <p:cNvPr id="15" name="Freeform 15"/>
            <p:cNvSpPr/>
            <p:nvPr/>
          </p:nvSpPr>
          <p:spPr>
            <a:xfrm>
              <a:off x="5334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solidFill>
              <a:srgbClr val="000000">
                <a:alpha val="0"/>
              </a:srgbClr>
            </a:solidFill>
            <a:ln w="12700">
              <a:solidFill>
                <a:srgbClr val="000000"/>
              </a:solidFill>
            </a:ln>
          </p:spPr>
        </p:sp>
        <p:sp>
          <p:nvSpPr>
            <p:cNvPr id="16" name="Freeform 16"/>
            <p:cNvSpPr/>
            <p:nvPr/>
          </p:nvSpPr>
          <p:spPr>
            <a:xfrm>
              <a:off x="3810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solidFill>
              <a:srgbClr val="000000">
                <a:alpha val="0"/>
              </a:srgbClr>
            </a:solidFill>
            <a:ln w="12700">
              <a:solidFill>
                <a:srgbClr val="000000"/>
              </a:solidFill>
            </a:ln>
          </p:spPr>
        </p:sp>
        <p:sp>
          <p:nvSpPr>
            <p:cNvPr id="17" name="Freeform 17"/>
            <p:cNvSpPr/>
            <p:nvPr/>
          </p:nvSpPr>
          <p:spPr>
            <a:xfrm>
              <a:off x="2286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solidFill>
              <a:srgbClr val="400C6D"/>
            </a:solidFill>
            <a:ln w="12700">
              <a:solidFill>
                <a:srgbClr val="000000"/>
              </a:solidFill>
            </a:ln>
          </p:spPr>
        </p:sp>
        <p:sp>
          <p:nvSpPr>
            <p:cNvPr id="18" name="Freeform 18"/>
            <p:cNvSpPr/>
            <p:nvPr/>
          </p:nvSpPr>
          <p:spPr>
            <a:xfrm>
              <a:off x="0" y="0"/>
              <a:ext cx="3048000" cy="2639060"/>
            </a:xfrm>
            <a:custGeom>
              <a:avLst/>
              <a:gdLst/>
              <a:ahLst/>
              <a:cxnLst/>
              <a:rect l="l" t="t" r="r" b="b"/>
              <a:pathLst>
                <a:path w="3048000" h="2639060">
                  <a:moveTo>
                    <a:pt x="2286000" y="0"/>
                  </a:moveTo>
                  <a:lnTo>
                    <a:pt x="762000" y="0"/>
                  </a:lnTo>
                  <a:lnTo>
                    <a:pt x="0" y="1319530"/>
                  </a:lnTo>
                  <a:lnTo>
                    <a:pt x="762000" y="2639060"/>
                  </a:lnTo>
                  <a:lnTo>
                    <a:pt x="2286000" y="2639060"/>
                  </a:lnTo>
                  <a:lnTo>
                    <a:pt x="3048000" y="1319530"/>
                  </a:lnTo>
                  <a:close/>
                </a:path>
              </a:pathLst>
            </a:custGeom>
            <a:blipFill>
              <a:blip r:embed="rId1"/>
              <a:stretch>
                <a:fillRect l="-10127" r="-10127"/>
              </a:stretch>
            </a:blipFill>
          </p:spPr>
        </p:sp>
      </p:grpSp>
      <p:grpSp>
        <p:nvGrpSpPr>
          <p:cNvPr id="19" name="Group 19"/>
          <p:cNvGrpSpPr/>
          <p:nvPr/>
        </p:nvGrpSpPr>
        <p:grpSpPr>
          <a:xfrm rot="3576229">
            <a:off x="15032171" y="7105654"/>
            <a:ext cx="7460462" cy="975018"/>
            <a:chOff x="0" y="0"/>
            <a:chExt cx="2770010" cy="362016"/>
          </a:xfrm>
        </p:grpSpPr>
        <p:sp>
          <p:nvSpPr>
            <p:cNvPr id="20" name="Freeform 20"/>
            <p:cNvSpPr/>
            <p:nvPr/>
          </p:nvSpPr>
          <p:spPr>
            <a:xfrm>
              <a:off x="0" y="0"/>
              <a:ext cx="2770010" cy="362016"/>
            </a:xfrm>
            <a:custGeom>
              <a:avLst/>
              <a:gdLst/>
              <a:ahLst/>
              <a:cxnLst/>
              <a:rect l="l" t="t" r="r" b="b"/>
              <a:pathLst>
                <a:path w="2770010" h="362016">
                  <a:moveTo>
                    <a:pt x="2566810" y="0"/>
                  </a:moveTo>
                  <a:lnTo>
                    <a:pt x="0" y="0"/>
                  </a:lnTo>
                  <a:lnTo>
                    <a:pt x="203200" y="362016"/>
                  </a:lnTo>
                  <a:lnTo>
                    <a:pt x="2770010" y="362016"/>
                  </a:lnTo>
                  <a:lnTo>
                    <a:pt x="2566810" y="0"/>
                  </a:lnTo>
                  <a:close/>
                </a:path>
              </a:pathLst>
            </a:custGeom>
            <a:solidFill>
              <a:srgbClr val="FFA800">
                <a:alpha val="72941"/>
              </a:srgbClr>
            </a:solidFill>
          </p:spPr>
        </p:sp>
        <p:sp>
          <p:nvSpPr>
            <p:cNvPr id="21" name="TextBox 21"/>
            <p:cNvSpPr txBox="1"/>
            <p:nvPr/>
          </p:nvSpPr>
          <p:spPr>
            <a:xfrm>
              <a:off x="101600" y="-38100"/>
              <a:ext cx="609600" cy="647700"/>
            </a:xfrm>
            <a:prstGeom prst="rect">
              <a:avLst/>
            </a:prstGeom>
          </p:spPr>
          <p:txBody>
            <a:bodyPr lIns="50800" tIns="50800" rIns="50800" bIns="50800" rtlCol="0" anchor="ctr"/>
            <a:lstStyle/>
            <a:p>
              <a:pPr algn="ctr">
                <a:lnSpc>
                  <a:spcPts val="2660"/>
                </a:lnSpc>
              </a:pPr>
            </a:p>
          </p:txBody>
        </p:sp>
      </p:grpSp>
      <p:grpSp>
        <p:nvGrpSpPr>
          <p:cNvPr id="22" name="Group 22"/>
          <p:cNvGrpSpPr/>
          <p:nvPr/>
        </p:nvGrpSpPr>
        <p:grpSpPr>
          <a:xfrm rot="-3593534">
            <a:off x="13641507" y="1402067"/>
            <a:ext cx="10241790" cy="1007683"/>
            <a:chOff x="0" y="0"/>
            <a:chExt cx="3605500" cy="354743"/>
          </a:xfrm>
        </p:grpSpPr>
        <p:sp>
          <p:nvSpPr>
            <p:cNvPr id="23" name="Freeform 23"/>
            <p:cNvSpPr/>
            <p:nvPr/>
          </p:nvSpPr>
          <p:spPr>
            <a:xfrm>
              <a:off x="0" y="0"/>
              <a:ext cx="3605500" cy="354743"/>
            </a:xfrm>
            <a:custGeom>
              <a:avLst/>
              <a:gdLst/>
              <a:ahLst/>
              <a:cxnLst/>
              <a:rect l="l" t="t" r="r" b="b"/>
              <a:pathLst>
                <a:path w="3605500" h="354743">
                  <a:moveTo>
                    <a:pt x="203200" y="0"/>
                  </a:moveTo>
                  <a:lnTo>
                    <a:pt x="3605500" y="0"/>
                  </a:lnTo>
                  <a:lnTo>
                    <a:pt x="3402300" y="354743"/>
                  </a:lnTo>
                  <a:lnTo>
                    <a:pt x="0" y="354743"/>
                  </a:lnTo>
                  <a:lnTo>
                    <a:pt x="203200" y="0"/>
                  </a:lnTo>
                  <a:close/>
                </a:path>
              </a:pathLst>
            </a:custGeom>
            <a:solidFill>
              <a:srgbClr val="400C6D"/>
            </a:solidFill>
          </p:spPr>
        </p:sp>
        <p:sp>
          <p:nvSpPr>
            <p:cNvPr id="24" name="TextBox 24"/>
            <p:cNvSpPr txBox="1"/>
            <p:nvPr/>
          </p:nvSpPr>
          <p:spPr>
            <a:xfrm>
              <a:off x="101600" y="-38100"/>
              <a:ext cx="609600" cy="647700"/>
            </a:xfrm>
            <a:prstGeom prst="rect">
              <a:avLst/>
            </a:prstGeom>
          </p:spPr>
          <p:txBody>
            <a:bodyPr lIns="50800" tIns="50800" rIns="50800" bIns="50800" rtlCol="0" anchor="ctr"/>
            <a:lstStyle/>
            <a:p>
              <a:pPr algn="ctr">
                <a:lnSpc>
                  <a:spcPts val="2660"/>
                </a:lnSpc>
              </a:pPr>
            </a:p>
          </p:txBody>
        </p:sp>
      </p:grpSp>
      <p:sp>
        <p:nvSpPr>
          <p:cNvPr id="25" name="Freeform 25"/>
          <p:cNvSpPr/>
          <p:nvPr/>
        </p:nvSpPr>
        <p:spPr>
          <a:xfrm rot="3568118">
            <a:off x="15633336" y="8050491"/>
            <a:ext cx="5563796" cy="264280"/>
          </a:xfrm>
          <a:custGeom>
            <a:avLst/>
            <a:gdLst/>
            <a:ahLst/>
            <a:cxnLst/>
            <a:rect l="l" t="t" r="r" b="b"/>
            <a:pathLst>
              <a:path w="5563796" h="264280">
                <a:moveTo>
                  <a:pt x="0" y="0"/>
                </a:moveTo>
                <a:lnTo>
                  <a:pt x="5563795" y="0"/>
                </a:lnTo>
                <a:lnTo>
                  <a:pt x="5563795" y="264280"/>
                </a:lnTo>
                <a:lnTo>
                  <a:pt x="0" y="264280"/>
                </a:lnTo>
                <a:lnTo>
                  <a:pt x="0" y="0"/>
                </a:lnTo>
                <a:close/>
              </a:path>
            </a:pathLst>
          </a:custGeom>
          <a:blipFill>
            <a:blip r:embed="rId2">
              <a:alphaModFix amt="80000"/>
            </a:blip>
            <a:stretch>
              <a:fillRect/>
            </a:stretch>
          </a:blipFill>
        </p:spPr>
      </p:sp>
      <p:sp>
        <p:nvSpPr>
          <p:cNvPr id="26" name="Freeform 26"/>
          <p:cNvSpPr/>
          <p:nvPr/>
        </p:nvSpPr>
        <p:spPr>
          <a:xfrm rot="7206049">
            <a:off x="14404997" y="1623650"/>
            <a:ext cx="7287332" cy="346148"/>
          </a:xfrm>
          <a:custGeom>
            <a:avLst/>
            <a:gdLst/>
            <a:ahLst/>
            <a:cxnLst/>
            <a:rect l="l" t="t" r="r" b="b"/>
            <a:pathLst>
              <a:path w="7287332" h="346148">
                <a:moveTo>
                  <a:pt x="0" y="0"/>
                </a:moveTo>
                <a:lnTo>
                  <a:pt x="7287332" y="0"/>
                </a:lnTo>
                <a:lnTo>
                  <a:pt x="7287332" y="346148"/>
                </a:lnTo>
                <a:lnTo>
                  <a:pt x="0" y="346148"/>
                </a:lnTo>
                <a:lnTo>
                  <a:pt x="0" y="0"/>
                </a:lnTo>
                <a:close/>
              </a:path>
            </a:pathLst>
          </a:custGeom>
          <a:blipFill>
            <a:blip r:embed="rId2">
              <a:alphaModFix amt="80000"/>
            </a:blip>
            <a:stretch>
              <a:fillRect/>
            </a:stretch>
          </a:blipFill>
        </p:spPr>
      </p:sp>
      <p:sp>
        <p:nvSpPr>
          <p:cNvPr id="27" name="Freeform 27"/>
          <p:cNvSpPr/>
          <p:nvPr/>
        </p:nvSpPr>
        <p:spPr>
          <a:xfrm rot="7206049">
            <a:off x="14898425" y="1973284"/>
            <a:ext cx="8145785" cy="386925"/>
          </a:xfrm>
          <a:custGeom>
            <a:avLst/>
            <a:gdLst/>
            <a:ahLst/>
            <a:cxnLst/>
            <a:rect l="l" t="t" r="r" b="b"/>
            <a:pathLst>
              <a:path w="8145785" h="386925">
                <a:moveTo>
                  <a:pt x="0" y="0"/>
                </a:moveTo>
                <a:lnTo>
                  <a:pt x="8145786" y="0"/>
                </a:lnTo>
                <a:lnTo>
                  <a:pt x="8145786" y="386925"/>
                </a:lnTo>
                <a:lnTo>
                  <a:pt x="0" y="386925"/>
                </a:lnTo>
                <a:lnTo>
                  <a:pt x="0" y="0"/>
                </a:lnTo>
                <a:close/>
              </a:path>
            </a:pathLst>
          </a:custGeom>
          <a:blipFill>
            <a:blip r:embed="rId2">
              <a:alphaModFix amt="80000"/>
            </a:blip>
            <a:stretch>
              <a:fillRect/>
            </a:stretch>
          </a:blipFill>
        </p:spPr>
      </p:sp>
      <p:grpSp>
        <p:nvGrpSpPr>
          <p:cNvPr id="28" name="Group 28"/>
          <p:cNvGrpSpPr/>
          <p:nvPr/>
        </p:nvGrpSpPr>
        <p:grpSpPr>
          <a:xfrm rot="0">
            <a:off x="4322378" y="256972"/>
            <a:ext cx="8648860" cy="1909774"/>
            <a:chOff x="0" y="0"/>
            <a:chExt cx="2277889" cy="502986"/>
          </a:xfrm>
        </p:grpSpPr>
        <p:sp>
          <p:nvSpPr>
            <p:cNvPr id="29" name="Freeform 29"/>
            <p:cNvSpPr/>
            <p:nvPr/>
          </p:nvSpPr>
          <p:spPr>
            <a:xfrm>
              <a:off x="0" y="0"/>
              <a:ext cx="2277889" cy="502986"/>
            </a:xfrm>
            <a:custGeom>
              <a:avLst/>
              <a:gdLst/>
              <a:ahLst/>
              <a:cxnLst/>
              <a:rect l="l" t="t" r="r" b="b"/>
              <a:pathLst>
                <a:path w="2277889" h="502986">
                  <a:moveTo>
                    <a:pt x="45652" y="0"/>
                  </a:moveTo>
                  <a:lnTo>
                    <a:pt x="2232237" y="0"/>
                  </a:lnTo>
                  <a:cubicBezTo>
                    <a:pt x="2257450" y="0"/>
                    <a:pt x="2277889" y="20439"/>
                    <a:pt x="2277889" y="45652"/>
                  </a:cubicBezTo>
                  <a:lnTo>
                    <a:pt x="2277889" y="457334"/>
                  </a:lnTo>
                  <a:cubicBezTo>
                    <a:pt x="2277889" y="469441"/>
                    <a:pt x="2273079" y="481053"/>
                    <a:pt x="2264518" y="489614"/>
                  </a:cubicBezTo>
                  <a:cubicBezTo>
                    <a:pt x="2255956" y="498176"/>
                    <a:pt x="2244345" y="502986"/>
                    <a:pt x="2232237" y="502986"/>
                  </a:cubicBezTo>
                  <a:lnTo>
                    <a:pt x="45652" y="502986"/>
                  </a:lnTo>
                  <a:cubicBezTo>
                    <a:pt x="33544" y="502986"/>
                    <a:pt x="21933" y="498176"/>
                    <a:pt x="13371" y="489614"/>
                  </a:cubicBezTo>
                  <a:cubicBezTo>
                    <a:pt x="4810" y="481053"/>
                    <a:pt x="0" y="469441"/>
                    <a:pt x="0" y="457334"/>
                  </a:cubicBezTo>
                  <a:lnTo>
                    <a:pt x="0" y="45652"/>
                  </a:lnTo>
                  <a:cubicBezTo>
                    <a:pt x="0" y="33544"/>
                    <a:pt x="4810" y="21933"/>
                    <a:pt x="13371" y="13371"/>
                  </a:cubicBezTo>
                  <a:cubicBezTo>
                    <a:pt x="21933" y="4810"/>
                    <a:pt x="33544" y="0"/>
                    <a:pt x="45652" y="0"/>
                  </a:cubicBezTo>
                  <a:close/>
                </a:path>
              </a:pathLst>
            </a:custGeom>
            <a:solidFill>
              <a:srgbClr val="F7A739"/>
            </a:solidFill>
          </p:spPr>
        </p:sp>
        <p:sp>
          <p:nvSpPr>
            <p:cNvPr id="30" name="TextBox 30"/>
            <p:cNvSpPr txBox="1"/>
            <p:nvPr/>
          </p:nvSpPr>
          <p:spPr>
            <a:xfrm>
              <a:off x="0" y="-38100"/>
              <a:ext cx="812800" cy="850900"/>
            </a:xfrm>
            <a:prstGeom prst="rect">
              <a:avLst/>
            </a:prstGeom>
          </p:spPr>
          <p:txBody>
            <a:bodyPr lIns="50800" tIns="50800" rIns="50800" bIns="50800" rtlCol="0" anchor="ctr"/>
            <a:lstStyle/>
            <a:p>
              <a:pPr algn="ctr">
                <a:lnSpc>
                  <a:spcPts val="2660"/>
                </a:lnSpc>
              </a:pPr>
            </a:p>
          </p:txBody>
        </p:sp>
      </p:grpSp>
      <p:sp>
        <p:nvSpPr>
          <p:cNvPr id="31" name="Freeform 31"/>
          <p:cNvSpPr/>
          <p:nvPr/>
        </p:nvSpPr>
        <p:spPr>
          <a:xfrm>
            <a:off x="15153646" y="523483"/>
            <a:ext cx="1208214" cy="1131094"/>
          </a:xfrm>
          <a:custGeom>
            <a:avLst/>
            <a:gdLst/>
            <a:ahLst/>
            <a:cxnLst/>
            <a:rect l="l" t="t" r="r" b="b"/>
            <a:pathLst>
              <a:path w="1208214" h="1131094">
                <a:moveTo>
                  <a:pt x="0" y="0"/>
                </a:moveTo>
                <a:lnTo>
                  <a:pt x="1208214" y="0"/>
                </a:lnTo>
                <a:lnTo>
                  <a:pt x="1208214" y="1131094"/>
                </a:lnTo>
                <a:lnTo>
                  <a:pt x="0" y="1131094"/>
                </a:lnTo>
                <a:lnTo>
                  <a:pt x="0" y="0"/>
                </a:lnTo>
                <a:close/>
              </a:path>
            </a:pathLst>
          </a:custGeom>
          <a:blipFill>
            <a:blip r:embed="rId3"/>
            <a:stretch>
              <a:fillRect/>
            </a:stretch>
          </a:blipFill>
        </p:spPr>
      </p:sp>
      <p:sp>
        <p:nvSpPr>
          <p:cNvPr id="32" name="Freeform 32"/>
          <p:cNvSpPr/>
          <p:nvPr/>
        </p:nvSpPr>
        <p:spPr>
          <a:xfrm>
            <a:off x="2180440" y="2670250"/>
            <a:ext cx="13477883" cy="4016676"/>
          </a:xfrm>
          <a:custGeom>
            <a:avLst/>
            <a:gdLst/>
            <a:ahLst/>
            <a:cxnLst/>
            <a:rect l="l" t="t" r="r" b="b"/>
            <a:pathLst>
              <a:path w="13477883" h="4016676">
                <a:moveTo>
                  <a:pt x="0" y="0"/>
                </a:moveTo>
                <a:lnTo>
                  <a:pt x="13477883" y="0"/>
                </a:lnTo>
                <a:lnTo>
                  <a:pt x="13477883" y="4016676"/>
                </a:lnTo>
                <a:lnTo>
                  <a:pt x="0" y="4016676"/>
                </a:lnTo>
                <a:lnTo>
                  <a:pt x="0" y="0"/>
                </a:lnTo>
                <a:close/>
              </a:path>
            </a:pathLst>
          </a:custGeom>
          <a:blipFill>
            <a:blip r:embed="rId4"/>
            <a:stretch>
              <a:fillRect/>
            </a:stretch>
          </a:blipFill>
        </p:spPr>
      </p:sp>
      <p:grpSp>
        <p:nvGrpSpPr>
          <p:cNvPr id="33" name="Group 33"/>
          <p:cNvGrpSpPr>
            <a:grpSpLocks noChangeAspect="1"/>
          </p:cNvGrpSpPr>
          <p:nvPr/>
        </p:nvGrpSpPr>
        <p:grpSpPr>
          <a:xfrm rot="0">
            <a:off x="-715045" y="5490387"/>
            <a:ext cx="3487490" cy="3400086"/>
            <a:chOff x="0" y="0"/>
            <a:chExt cx="5118100" cy="4989830"/>
          </a:xfrm>
        </p:grpSpPr>
        <p:sp>
          <p:nvSpPr>
            <p:cNvPr id="34" name="Freeform 34"/>
            <p:cNvSpPr/>
            <p:nvPr/>
          </p:nvSpPr>
          <p:spPr>
            <a:xfrm>
              <a:off x="34290" y="35560"/>
              <a:ext cx="5049520" cy="4922520"/>
            </a:xfrm>
            <a:custGeom>
              <a:avLst/>
              <a:gdLst/>
              <a:ahLst/>
              <a:cxnLst/>
              <a:rect l="l" t="t" r="r" b="b"/>
              <a:pathLst>
                <a:path w="5049520" h="4922520">
                  <a:moveTo>
                    <a:pt x="2524760" y="0"/>
                  </a:moveTo>
                  <a:lnTo>
                    <a:pt x="500380" y="975360"/>
                  </a:lnTo>
                  <a:lnTo>
                    <a:pt x="0" y="3166110"/>
                  </a:lnTo>
                  <a:lnTo>
                    <a:pt x="1400810" y="4922520"/>
                  </a:lnTo>
                  <a:lnTo>
                    <a:pt x="3648710" y="4922520"/>
                  </a:lnTo>
                  <a:lnTo>
                    <a:pt x="5049520" y="3166110"/>
                  </a:lnTo>
                  <a:lnTo>
                    <a:pt x="4550410" y="975360"/>
                  </a:lnTo>
                  <a:lnTo>
                    <a:pt x="2524760" y="0"/>
                  </a:lnTo>
                  <a:close/>
                </a:path>
              </a:pathLst>
            </a:custGeom>
            <a:blipFill>
              <a:blip r:embed="rId5"/>
              <a:stretch>
                <a:fillRect l="-23455" r="-23455"/>
              </a:stretch>
            </a:blipFill>
          </p:spPr>
        </p:sp>
        <p:sp>
          <p:nvSpPr>
            <p:cNvPr id="35" name="Freeform 35"/>
            <p:cNvSpPr/>
            <p:nvPr/>
          </p:nvSpPr>
          <p:spPr>
            <a:xfrm>
              <a:off x="0" y="0"/>
              <a:ext cx="5118100" cy="4989830"/>
            </a:xfrm>
            <a:custGeom>
              <a:avLst/>
              <a:gdLst/>
              <a:ahLst/>
              <a:cxnLst/>
              <a:rect l="l" t="t" r="r" b="b"/>
              <a:pathLst>
                <a:path w="5118100" h="4989830">
                  <a:moveTo>
                    <a:pt x="3698240" y="4989830"/>
                  </a:moveTo>
                  <a:lnTo>
                    <a:pt x="1419860" y="4989830"/>
                  </a:lnTo>
                  <a:lnTo>
                    <a:pt x="0" y="3209290"/>
                  </a:lnTo>
                  <a:lnTo>
                    <a:pt x="506730" y="988060"/>
                  </a:lnTo>
                  <a:lnTo>
                    <a:pt x="520700" y="981710"/>
                  </a:lnTo>
                  <a:lnTo>
                    <a:pt x="2559050" y="0"/>
                  </a:lnTo>
                  <a:lnTo>
                    <a:pt x="2573020" y="6350"/>
                  </a:lnTo>
                  <a:lnTo>
                    <a:pt x="4611370" y="988060"/>
                  </a:lnTo>
                  <a:lnTo>
                    <a:pt x="5118100" y="3209290"/>
                  </a:lnTo>
                  <a:lnTo>
                    <a:pt x="3698240" y="4989830"/>
                  </a:lnTo>
                  <a:close/>
                  <a:moveTo>
                    <a:pt x="1450340" y="4926330"/>
                  </a:moveTo>
                  <a:lnTo>
                    <a:pt x="3667760" y="4926330"/>
                  </a:lnTo>
                  <a:lnTo>
                    <a:pt x="5049520" y="3192780"/>
                  </a:lnTo>
                  <a:lnTo>
                    <a:pt x="4556760" y="1032510"/>
                  </a:lnTo>
                  <a:lnTo>
                    <a:pt x="2559050" y="69850"/>
                  </a:lnTo>
                  <a:lnTo>
                    <a:pt x="562610" y="1032510"/>
                  </a:lnTo>
                  <a:lnTo>
                    <a:pt x="68580" y="3194050"/>
                  </a:lnTo>
                  <a:lnTo>
                    <a:pt x="1450340" y="4926330"/>
                  </a:lnTo>
                  <a:close/>
                </a:path>
              </a:pathLst>
            </a:custGeom>
            <a:solidFill>
              <a:srgbClr val="FFA800"/>
            </a:solidFill>
          </p:spPr>
        </p:sp>
      </p:grpSp>
      <p:grpSp>
        <p:nvGrpSpPr>
          <p:cNvPr id="36" name="Group 36"/>
          <p:cNvGrpSpPr>
            <a:grpSpLocks noChangeAspect="1"/>
          </p:cNvGrpSpPr>
          <p:nvPr/>
        </p:nvGrpSpPr>
        <p:grpSpPr>
          <a:xfrm rot="0">
            <a:off x="1961365" y="7147530"/>
            <a:ext cx="2392508" cy="2332547"/>
            <a:chOff x="0" y="0"/>
            <a:chExt cx="5118100" cy="4989830"/>
          </a:xfrm>
        </p:grpSpPr>
        <p:sp>
          <p:nvSpPr>
            <p:cNvPr id="37" name="Freeform 37"/>
            <p:cNvSpPr/>
            <p:nvPr/>
          </p:nvSpPr>
          <p:spPr>
            <a:xfrm>
              <a:off x="34290" y="35560"/>
              <a:ext cx="5049520" cy="4922520"/>
            </a:xfrm>
            <a:custGeom>
              <a:avLst/>
              <a:gdLst/>
              <a:ahLst/>
              <a:cxnLst/>
              <a:rect l="l" t="t" r="r" b="b"/>
              <a:pathLst>
                <a:path w="5049520" h="4922520">
                  <a:moveTo>
                    <a:pt x="2524760" y="0"/>
                  </a:moveTo>
                  <a:lnTo>
                    <a:pt x="500380" y="975360"/>
                  </a:lnTo>
                  <a:lnTo>
                    <a:pt x="0" y="3166110"/>
                  </a:lnTo>
                  <a:lnTo>
                    <a:pt x="1400810" y="4922520"/>
                  </a:lnTo>
                  <a:lnTo>
                    <a:pt x="3648710" y="4922520"/>
                  </a:lnTo>
                  <a:lnTo>
                    <a:pt x="5049520" y="3166110"/>
                  </a:lnTo>
                  <a:lnTo>
                    <a:pt x="4550410" y="975360"/>
                  </a:lnTo>
                  <a:lnTo>
                    <a:pt x="2524760" y="0"/>
                  </a:lnTo>
                  <a:close/>
                </a:path>
              </a:pathLst>
            </a:custGeom>
            <a:blipFill>
              <a:blip r:embed="rId6"/>
              <a:stretch>
                <a:fillRect l="-27484" r="-27484"/>
              </a:stretch>
            </a:blipFill>
          </p:spPr>
        </p:sp>
        <p:sp>
          <p:nvSpPr>
            <p:cNvPr id="38" name="Freeform 38"/>
            <p:cNvSpPr/>
            <p:nvPr/>
          </p:nvSpPr>
          <p:spPr>
            <a:xfrm>
              <a:off x="0" y="0"/>
              <a:ext cx="5118100" cy="4989830"/>
            </a:xfrm>
            <a:custGeom>
              <a:avLst/>
              <a:gdLst/>
              <a:ahLst/>
              <a:cxnLst/>
              <a:rect l="l" t="t" r="r" b="b"/>
              <a:pathLst>
                <a:path w="5118100" h="4989830">
                  <a:moveTo>
                    <a:pt x="3698240" y="4989830"/>
                  </a:moveTo>
                  <a:lnTo>
                    <a:pt x="1419860" y="4989830"/>
                  </a:lnTo>
                  <a:lnTo>
                    <a:pt x="0" y="3209290"/>
                  </a:lnTo>
                  <a:lnTo>
                    <a:pt x="506730" y="988060"/>
                  </a:lnTo>
                  <a:lnTo>
                    <a:pt x="520700" y="981710"/>
                  </a:lnTo>
                  <a:lnTo>
                    <a:pt x="2559050" y="0"/>
                  </a:lnTo>
                  <a:lnTo>
                    <a:pt x="2573020" y="6350"/>
                  </a:lnTo>
                  <a:lnTo>
                    <a:pt x="4611370" y="988060"/>
                  </a:lnTo>
                  <a:lnTo>
                    <a:pt x="5118100" y="3209290"/>
                  </a:lnTo>
                  <a:lnTo>
                    <a:pt x="3698240" y="4989830"/>
                  </a:lnTo>
                  <a:close/>
                  <a:moveTo>
                    <a:pt x="1450340" y="4926330"/>
                  </a:moveTo>
                  <a:lnTo>
                    <a:pt x="3667760" y="4926330"/>
                  </a:lnTo>
                  <a:lnTo>
                    <a:pt x="5049520" y="3192780"/>
                  </a:lnTo>
                  <a:lnTo>
                    <a:pt x="4556760" y="1032510"/>
                  </a:lnTo>
                  <a:lnTo>
                    <a:pt x="2559050" y="69850"/>
                  </a:lnTo>
                  <a:lnTo>
                    <a:pt x="562610" y="1032510"/>
                  </a:lnTo>
                  <a:lnTo>
                    <a:pt x="68580" y="3194050"/>
                  </a:lnTo>
                  <a:lnTo>
                    <a:pt x="1450340" y="4926330"/>
                  </a:lnTo>
                  <a:close/>
                </a:path>
              </a:pathLst>
            </a:custGeom>
            <a:solidFill>
              <a:srgbClr val="FFA800"/>
            </a:solidFill>
          </p:spPr>
        </p:sp>
      </p:grpSp>
      <p:sp>
        <p:nvSpPr>
          <p:cNvPr id="39" name="TextBox 39"/>
          <p:cNvSpPr txBox="1"/>
          <p:nvPr/>
        </p:nvSpPr>
        <p:spPr>
          <a:xfrm>
            <a:off x="3473236" y="9489602"/>
            <a:ext cx="10347145" cy="316865"/>
          </a:xfrm>
          <a:prstGeom prst="rect">
            <a:avLst/>
          </a:prstGeom>
        </p:spPr>
        <p:txBody>
          <a:bodyPr lIns="0" tIns="0" rIns="0" bIns="0" rtlCol="0" anchor="t">
            <a:spAutoFit/>
          </a:bodyPr>
          <a:lstStyle/>
          <a:p>
            <a:pPr algn="ctr">
              <a:lnSpc>
                <a:spcPts val="2380"/>
              </a:lnSpc>
            </a:pPr>
            <a:r>
              <a:rPr lang="en-US" sz="2000">
                <a:solidFill>
                  <a:srgbClr val="000000"/>
                </a:solidFill>
                <a:latin typeface="Poppins Bold" panose="00000800000000000000"/>
              </a:rPr>
              <a:t>Tabel Produksi Perikanan di Kabupaten Blitar 2020-2022</a:t>
            </a:r>
            <a:endParaRPr lang="en-US" sz="2000">
              <a:solidFill>
                <a:srgbClr val="000000"/>
              </a:solidFill>
              <a:latin typeface="Poppins Bold" panose="00000800000000000000"/>
            </a:endParaRPr>
          </a:p>
        </p:txBody>
      </p:sp>
      <p:sp>
        <p:nvSpPr>
          <p:cNvPr id="40" name="TextBox 40"/>
          <p:cNvSpPr txBox="1"/>
          <p:nvPr/>
        </p:nvSpPr>
        <p:spPr>
          <a:xfrm>
            <a:off x="4591002" y="544157"/>
            <a:ext cx="8276944" cy="1325880"/>
          </a:xfrm>
          <a:prstGeom prst="rect">
            <a:avLst/>
          </a:prstGeom>
        </p:spPr>
        <p:txBody>
          <a:bodyPr lIns="0" tIns="0" rIns="0" bIns="0" rtlCol="0" anchor="t">
            <a:spAutoFit/>
          </a:bodyPr>
          <a:lstStyle/>
          <a:p>
            <a:pPr algn="ctr">
              <a:lnSpc>
                <a:spcPts val="5085"/>
              </a:lnSpc>
            </a:pPr>
            <a:r>
              <a:rPr lang="en-US" sz="4500" spc="-134">
                <a:solidFill>
                  <a:srgbClr val="000000"/>
                </a:solidFill>
                <a:latin typeface="Poppins Bold" panose="00000800000000000000"/>
              </a:rPr>
              <a:t>Potensi Perikanan Kabupaten Blitar</a:t>
            </a:r>
            <a:endParaRPr lang="en-US" sz="4500" spc="-134">
              <a:solidFill>
                <a:srgbClr val="000000"/>
              </a:solidFill>
              <a:latin typeface="Poppins Bold" panose="0000080000000000000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16297376" y="6588652"/>
            <a:ext cx="4159290" cy="3560175"/>
            <a:chOff x="0" y="0"/>
            <a:chExt cx="830882" cy="711200"/>
          </a:xfrm>
        </p:grpSpPr>
        <p:sp>
          <p:nvSpPr>
            <p:cNvPr id="3" name="Freeform 3"/>
            <p:cNvSpPr/>
            <p:nvPr/>
          </p:nvSpPr>
          <p:spPr>
            <a:xfrm>
              <a:off x="0" y="0"/>
              <a:ext cx="830882" cy="711200"/>
            </a:xfrm>
            <a:custGeom>
              <a:avLst/>
              <a:gdLst/>
              <a:ahLst/>
              <a:cxnLst/>
              <a:rect l="l" t="t" r="r" b="b"/>
              <a:pathLst>
                <a:path w="830882" h="711200">
                  <a:moveTo>
                    <a:pt x="415441" y="0"/>
                  </a:moveTo>
                  <a:lnTo>
                    <a:pt x="830882" y="711200"/>
                  </a:lnTo>
                  <a:lnTo>
                    <a:pt x="0" y="711200"/>
                  </a:lnTo>
                  <a:lnTo>
                    <a:pt x="415441" y="0"/>
                  </a:lnTo>
                  <a:close/>
                </a:path>
              </a:pathLst>
            </a:custGeom>
            <a:solidFill>
              <a:srgbClr val="FFA800"/>
            </a:solidFill>
          </p:spPr>
        </p:sp>
        <p:sp>
          <p:nvSpPr>
            <p:cNvPr id="4" name="TextBox 4"/>
            <p:cNvSpPr txBox="1"/>
            <p:nvPr/>
          </p:nvSpPr>
          <p:spPr>
            <a:xfrm>
              <a:off x="127000" y="292100"/>
              <a:ext cx="558800" cy="368300"/>
            </a:xfrm>
            <a:prstGeom prst="rect">
              <a:avLst/>
            </a:prstGeom>
          </p:spPr>
          <p:txBody>
            <a:bodyPr lIns="50800" tIns="50800" rIns="50800" bIns="50800" rtlCol="0" anchor="ctr"/>
            <a:lstStyle/>
            <a:p>
              <a:pPr algn="ctr">
                <a:lnSpc>
                  <a:spcPts val="2660"/>
                </a:lnSpc>
              </a:pPr>
            </a:p>
          </p:txBody>
        </p:sp>
      </p:grpSp>
      <p:grpSp>
        <p:nvGrpSpPr>
          <p:cNvPr id="5" name="Group 5"/>
          <p:cNvGrpSpPr/>
          <p:nvPr/>
        </p:nvGrpSpPr>
        <p:grpSpPr>
          <a:xfrm rot="3576229">
            <a:off x="14226681" y="7610449"/>
            <a:ext cx="8627968" cy="1374531"/>
            <a:chOff x="0" y="0"/>
            <a:chExt cx="2272387" cy="362016"/>
          </a:xfrm>
        </p:grpSpPr>
        <p:sp>
          <p:nvSpPr>
            <p:cNvPr id="6" name="Freeform 6"/>
            <p:cNvSpPr/>
            <p:nvPr/>
          </p:nvSpPr>
          <p:spPr>
            <a:xfrm>
              <a:off x="0" y="0"/>
              <a:ext cx="2272386" cy="362016"/>
            </a:xfrm>
            <a:custGeom>
              <a:avLst/>
              <a:gdLst/>
              <a:ahLst/>
              <a:cxnLst/>
              <a:rect l="l" t="t" r="r" b="b"/>
              <a:pathLst>
                <a:path w="2272386" h="362016">
                  <a:moveTo>
                    <a:pt x="2069186" y="0"/>
                  </a:moveTo>
                  <a:lnTo>
                    <a:pt x="0" y="0"/>
                  </a:lnTo>
                  <a:lnTo>
                    <a:pt x="203200" y="362016"/>
                  </a:lnTo>
                  <a:lnTo>
                    <a:pt x="2272386" y="362016"/>
                  </a:lnTo>
                  <a:lnTo>
                    <a:pt x="2069186" y="0"/>
                  </a:lnTo>
                  <a:close/>
                </a:path>
              </a:pathLst>
            </a:custGeom>
            <a:solidFill>
              <a:srgbClr val="400C6D"/>
            </a:solidFill>
          </p:spPr>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60"/>
                </a:lnSpc>
              </a:pPr>
            </a:p>
          </p:txBody>
        </p:sp>
      </p:grpSp>
      <p:grpSp>
        <p:nvGrpSpPr>
          <p:cNvPr id="8" name="Group 8"/>
          <p:cNvGrpSpPr/>
          <p:nvPr/>
        </p:nvGrpSpPr>
        <p:grpSpPr>
          <a:xfrm rot="3576229">
            <a:off x="15563219" y="6773983"/>
            <a:ext cx="7460462" cy="975018"/>
            <a:chOff x="0" y="0"/>
            <a:chExt cx="2770010" cy="362016"/>
          </a:xfrm>
        </p:grpSpPr>
        <p:sp>
          <p:nvSpPr>
            <p:cNvPr id="9" name="Freeform 9"/>
            <p:cNvSpPr/>
            <p:nvPr/>
          </p:nvSpPr>
          <p:spPr>
            <a:xfrm>
              <a:off x="0" y="0"/>
              <a:ext cx="2770010" cy="362016"/>
            </a:xfrm>
            <a:custGeom>
              <a:avLst/>
              <a:gdLst/>
              <a:ahLst/>
              <a:cxnLst/>
              <a:rect l="l" t="t" r="r" b="b"/>
              <a:pathLst>
                <a:path w="2770010" h="362016">
                  <a:moveTo>
                    <a:pt x="2566810" y="0"/>
                  </a:moveTo>
                  <a:lnTo>
                    <a:pt x="0" y="0"/>
                  </a:lnTo>
                  <a:lnTo>
                    <a:pt x="203200" y="362016"/>
                  </a:lnTo>
                  <a:lnTo>
                    <a:pt x="2770010" y="362016"/>
                  </a:lnTo>
                  <a:lnTo>
                    <a:pt x="2566810" y="0"/>
                  </a:lnTo>
                  <a:close/>
                </a:path>
              </a:pathLst>
            </a:custGeom>
            <a:solidFill>
              <a:srgbClr val="FFA800">
                <a:alpha val="72941"/>
              </a:srgbClr>
            </a:solidFill>
          </p:spPr>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60"/>
                </a:lnSpc>
              </a:pPr>
            </a:p>
          </p:txBody>
        </p:sp>
      </p:grpSp>
      <p:sp>
        <p:nvSpPr>
          <p:cNvPr id="11" name="Freeform 11"/>
          <p:cNvSpPr/>
          <p:nvPr/>
        </p:nvSpPr>
        <p:spPr>
          <a:xfrm rot="3568118">
            <a:off x="16043828" y="7542670"/>
            <a:ext cx="5563796" cy="264280"/>
          </a:xfrm>
          <a:custGeom>
            <a:avLst/>
            <a:gdLst/>
            <a:ahLst/>
            <a:cxnLst/>
            <a:rect l="l" t="t" r="r" b="b"/>
            <a:pathLst>
              <a:path w="5563796" h="264280">
                <a:moveTo>
                  <a:pt x="0" y="0"/>
                </a:moveTo>
                <a:lnTo>
                  <a:pt x="5563795" y="0"/>
                </a:lnTo>
                <a:lnTo>
                  <a:pt x="5563795" y="264281"/>
                </a:lnTo>
                <a:lnTo>
                  <a:pt x="0" y="264281"/>
                </a:lnTo>
                <a:lnTo>
                  <a:pt x="0" y="0"/>
                </a:lnTo>
                <a:close/>
              </a:path>
            </a:pathLst>
          </a:custGeom>
          <a:blipFill>
            <a:blip r:embed="rId1">
              <a:alphaModFix amt="80000"/>
            </a:blip>
            <a:stretch>
              <a:fillRect/>
            </a:stretch>
          </a:blipFill>
        </p:spPr>
      </p:sp>
      <p:sp>
        <p:nvSpPr>
          <p:cNvPr id="12" name="Freeform 12"/>
          <p:cNvSpPr/>
          <p:nvPr/>
        </p:nvSpPr>
        <p:spPr>
          <a:xfrm rot="7206049">
            <a:off x="14898425" y="1973284"/>
            <a:ext cx="8145785" cy="386925"/>
          </a:xfrm>
          <a:custGeom>
            <a:avLst/>
            <a:gdLst/>
            <a:ahLst/>
            <a:cxnLst/>
            <a:rect l="l" t="t" r="r" b="b"/>
            <a:pathLst>
              <a:path w="8145785" h="386925">
                <a:moveTo>
                  <a:pt x="0" y="0"/>
                </a:moveTo>
                <a:lnTo>
                  <a:pt x="8145786" y="0"/>
                </a:lnTo>
                <a:lnTo>
                  <a:pt x="8145786" y="386925"/>
                </a:lnTo>
                <a:lnTo>
                  <a:pt x="0" y="386925"/>
                </a:lnTo>
                <a:lnTo>
                  <a:pt x="0" y="0"/>
                </a:lnTo>
                <a:close/>
              </a:path>
            </a:pathLst>
          </a:custGeom>
          <a:blipFill>
            <a:blip r:embed="rId1">
              <a:alphaModFix amt="80000"/>
            </a:blip>
            <a:stretch>
              <a:fillRect/>
            </a:stretch>
          </a:blipFill>
        </p:spPr>
      </p:sp>
      <p:grpSp>
        <p:nvGrpSpPr>
          <p:cNvPr id="13" name="Group 13"/>
          <p:cNvGrpSpPr/>
          <p:nvPr/>
        </p:nvGrpSpPr>
        <p:grpSpPr>
          <a:xfrm rot="0">
            <a:off x="4322378" y="256972"/>
            <a:ext cx="8648860" cy="1909774"/>
            <a:chOff x="0" y="0"/>
            <a:chExt cx="2277889" cy="502986"/>
          </a:xfrm>
        </p:grpSpPr>
        <p:sp>
          <p:nvSpPr>
            <p:cNvPr id="14" name="Freeform 14"/>
            <p:cNvSpPr/>
            <p:nvPr/>
          </p:nvSpPr>
          <p:spPr>
            <a:xfrm>
              <a:off x="0" y="0"/>
              <a:ext cx="2277889" cy="502986"/>
            </a:xfrm>
            <a:custGeom>
              <a:avLst/>
              <a:gdLst/>
              <a:ahLst/>
              <a:cxnLst/>
              <a:rect l="l" t="t" r="r" b="b"/>
              <a:pathLst>
                <a:path w="2277889" h="502986">
                  <a:moveTo>
                    <a:pt x="45652" y="0"/>
                  </a:moveTo>
                  <a:lnTo>
                    <a:pt x="2232237" y="0"/>
                  </a:lnTo>
                  <a:cubicBezTo>
                    <a:pt x="2257450" y="0"/>
                    <a:pt x="2277889" y="20439"/>
                    <a:pt x="2277889" y="45652"/>
                  </a:cubicBezTo>
                  <a:lnTo>
                    <a:pt x="2277889" y="457334"/>
                  </a:lnTo>
                  <a:cubicBezTo>
                    <a:pt x="2277889" y="469441"/>
                    <a:pt x="2273079" y="481053"/>
                    <a:pt x="2264518" y="489614"/>
                  </a:cubicBezTo>
                  <a:cubicBezTo>
                    <a:pt x="2255956" y="498176"/>
                    <a:pt x="2244345" y="502986"/>
                    <a:pt x="2232237" y="502986"/>
                  </a:cubicBezTo>
                  <a:lnTo>
                    <a:pt x="45652" y="502986"/>
                  </a:lnTo>
                  <a:cubicBezTo>
                    <a:pt x="33544" y="502986"/>
                    <a:pt x="21933" y="498176"/>
                    <a:pt x="13371" y="489614"/>
                  </a:cubicBezTo>
                  <a:cubicBezTo>
                    <a:pt x="4810" y="481053"/>
                    <a:pt x="0" y="469441"/>
                    <a:pt x="0" y="457334"/>
                  </a:cubicBezTo>
                  <a:lnTo>
                    <a:pt x="0" y="45652"/>
                  </a:lnTo>
                  <a:cubicBezTo>
                    <a:pt x="0" y="33544"/>
                    <a:pt x="4810" y="21933"/>
                    <a:pt x="13371" y="13371"/>
                  </a:cubicBezTo>
                  <a:cubicBezTo>
                    <a:pt x="21933" y="4810"/>
                    <a:pt x="33544" y="0"/>
                    <a:pt x="45652" y="0"/>
                  </a:cubicBezTo>
                  <a:close/>
                </a:path>
              </a:pathLst>
            </a:custGeom>
            <a:solidFill>
              <a:srgbClr val="F7A739"/>
            </a:soli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60"/>
                </a:lnSpc>
              </a:pPr>
            </a:p>
          </p:txBody>
        </p:sp>
      </p:grpSp>
      <p:sp>
        <p:nvSpPr>
          <p:cNvPr id="16" name="Freeform 16"/>
          <p:cNvSpPr/>
          <p:nvPr/>
        </p:nvSpPr>
        <p:spPr>
          <a:xfrm>
            <a:off x="1257278" y="2529740"/>
            <a:ext cx="8212563" cy="6275795"/>
          </a:xfrm>
          <a:custGeom>
            <a:avLst/>
            <a:gdLst/>
            <a:ahLst/>
            <a:cxnLst/>
            <a:rect l="l" t="t" r="r" b="b"/>
            <a:pathLst>
              <a:path w="8212563" h="6275795">
                <a:moveTo>
                  <a:pt x="0" y="0"/>
                </a:moveTo>
                <a:lnTo>
                  <a:pt x="8212563" y="0"/>
                </a:lnTo>
                <a:lnTo>
                  <a:pt x="8212563" y="6275795"/>
                </a:lnTo>
                <a:lnTo>
                  <a:pt x="0" y="6275795"/>
                </a:lnTo>
                <a:lnTo>
                  <a:pt x="0" y="0"/>
                </a:lnTo>
                <a:close/>
              </a:path>
            </a:pathLst>
          </a:custGeom>
          <a:blipFill>
            <a:blip r:embed="rId2"/>
            <a:stretch>
              <a:fillRect/>
            </a:stretch>
          </a:blipFill>
        </p:spPr>
      </p:sp>
      <p:grpSp>
        <p:nvGrpSpPr>
          <p:cNvPr id="17" name="Group 17"/>
          <p:cNvGrpSpPr>
            <a:grpSpLocks noChangeAspect="1"/>
          </p:cNvGrpSpPr>
          <p:nvPr/>
        </p:nvGrpSpPr>
        <p:grpSpPr>
          <a:xfrm rot="0">
            <a:off x="10745107" y="2434490"/>
            <a:ext cx="11104539" cy="6246304"/>
            <a:chOff x="0" y="0"/>
            <a:chExt cx="6314378" cy="3551838"/>
          </a:xfrm>
        </p:grpSpPr>
        <p:sp>
          <p:nvSpPr>
            <p:cNvPr id="18" name="Freeform 18"/>
            <p:cNvSpPr/>
            <p:nvPr/>
          </p:nvSpPr>
          <p:spPr>
            <a:xfrm>
              <a:off x="0" y="0"/>
              <a:ext cx="6314378" cy="3551838"/>
            </a:xfrm>
            <a:custGeom>
              <a:avLst/>
              <a:gdLst/>
              <a:ahLst/>
              <a:cxnLst/>
              <a:rect l="l" t="t" r="r" b="b"/>
              <a:pathLst>
                <a:path w="6314378" h="3551838">
                  <a:moveTo>
                    <a:pt x="4209585" y="2367892"/>
                  </a:moveTo>
                  <a:lnTo>
                    <a:pt x="0" y="2367892"/>
                  </a:lnTo>
                  <a:lnTo>
                    <a:pt x="0" y="0"/>
                  </a:lnTo>
                  <a:lnTo>
                    <a:pt x="4209585" y="0"/>
                  </a:lnTo>
                  <a:lnTo>
                    <a:pt x="4209585" y="2367892"/>
                  </a:lnTo>
                  <a:close/>
                  <a:moveTo>
                    <a:pt x="6314378" y="3551837"/>
                  </a:moveTo>
                  <a:lnTo>
                    <a:pt x="2104792" y="3551837"/>
                  </a:lnTo>
                  <a:cubicBezTo>
                    <a:pt x="1403195" y="3157189"/>
                    <a:pt x="701598" y="2762540"/>
                    <a:pt x="0" y="2367892"/>
                  </a:cubicBezTo>
                  <a:cubicBezTo>
                    <a:pt x="1403195" y="2367892"/>
                    <a:pt x="2806390" y="2367892"/>
                    <a:pt x="4209585" y="2367892"/>
                  </a:cubicBezTo>
                  <a:cubicBezTo>
                    <a:pt x="4911182" y="2762540"/>
                    <a:pt x="5612780" y="3157189"/>
                    <a:pt x="6314378" y="3551837"/>
                  </a:cubicBezTo>
                  <a:close/>
                  <a:moveTo>
                    <a:pt x="6314378" y="3551838"/>
                  </a:moveTo>
                  <a:cubicBezTo>
                    <a:pt x="5612780" y="3157189"/>
                    <a:pt x="4911182" y="2762540"/>
                    <a:pt x="4209585" y="2367892"/>
                  </a:cubicBezTo>
                  <a:cubicBezTo>
                    <a:pt x="4209585" y="1578594"/>
                    <a:pt x="4209585" y="789297"/>
                    <a:pt x="4209585" y="0"/>
                  </a:cubicBezTo>
                  <a:cubicBezTo>
                    <a:pt x="4911182" y="394648"/>
                    <a:pt x="5612780" y="789297"/>
                    <a:pt x="6314378" y="1183946"/>
                  </a:cubicBezTo>
                  <a:lnTo>
                    <a:pt x="6314378" y="3551838"/>
                  </a:lnTo>
                  <a:close/>
                </a:path>
              </a:pathLst>
            </a:custGeom>
            <a:solidFill>
              <a:srgbClr val="F9D548"/>
            </a:solidFill>
          </p:spPr>
        </p:sp>
        <p:sp>
          <p:nvSpPr>
            <p:cNvPr id="19" name="Freeform 19"/>
            <p:cNvSpPr/>
            <p:nvPr/>
          </p:nvSpPr>
          <p:spPr>
            <a:xfrm>
              <a:off x="0" y="0"/>
              <a:ext cx="4209585" cy="2367892"/>
            </a:xfrm>
            <a:custGeom>
              <a:avLst/>
              <a:gdLst/>
              <a:ahLst/>
              <a:cxnLst/>
              <a:rect l="l" t="t" r="r" b="b"/>
              <a:pathLst>
                <a:path w="4209585" h="2367892">
                  <a:moveTo>
                    <a:pt x="4209585" y="2367892"/>
                  </a:moveTo>
                  <a:lnTo>
                    <a:pt x="0" y="2367892"/>
                  </a:lnTo>
                  <a:lnTo>
                    <a:pt x="0" y="0"/>
                  </a:lnTo>
                  <a:lnTo>
                    <a:pt x="4209585" y="0"/>
                  </a:lnTo>
                  <a:lnTo>
                    <a:pt x="4209585" y="2367892"/>
                  </a:lnTo>
                  <a:close/>
                </a:path>
              </a:pathLst>
            </a:custGeom>
            <a:blipFill>
              <a:blip r:embed="rId3"/>
              <a:stretch>
                <a:fillRect t="-9121" b="-9121"/>
              </a:stretch>
            </a:blipFill>
          </p:spPr>
        </p:sp>
        <p:sp>
          <p:nvSpPr>
            <p:cNvPr id="20" name="Freeform 20"/>
            <p:cNvSpPr/>
            <p:nvPr/>
          </p:nvSpPr>
          <p:spPr>
            <a:xfrm>
              <a:off x="0" y="2367892"/>
              <a:ext cx="6314378" cy="1183946"/>
            </a:xfrm>
            <a:custGeom>
              <a:avLst/>
              <a:gdLst/>
              <a:ahLst/>
              <a:cxnLst/>
              <a:rect l="l" t="t" r="r" b="b"/>
              <a:pathLst>
                <a:path w="6314378" h="1183946">
                  <a:moveTo>
                    <a:pt x="6314378" y="1183945"/>
                  </a:moveTo>
                  <a:lnTo>
                    <a:pt x="2104792" y="1183945"/>
                  </a:lnTo>
                  <a:cubicBezTo>
                    <a:pt x="1403195" y="789297"/>
                    <a:pt x="701598" y="394648"/>
                    <a:pt x="0" y="0"/>
                  </a:cubicBezTo>
                  <a:cubicBezTo>
                    <a:pt x="1403195" y="0"/>
                    <a:pt x="2806390" y="0"/>
                    <a:pt x="4209585" y="0"/>
                  </a:cubicBezTo>
                  <a:cubicBezTo>
                    <a:pt x="4911182" y="394648"/>
                    <a:pt x="5612780" y="789297"/>
                    <a:pt x="6314378" y="1183945"/>
                  </a:cubicBezTo>
                  <a:close/>
                </a:path>
              </a:pathLst>
            </a:custGeom>
            <a:solidFill>
              <a:srgbClr val="F9D548"/>
            </a:solidFill>
          </p:spPr>
        </p:sp>
        <p:sp>
          <p:nvSpPr>
            <p:cNvPr id="21" name="Freeform 21"/>
            <p:cNvSpPr/>
            <p:nvPr/>
          </p:nvSpPr>
          <p:spPr>
            <a:xfrm>
              <a:off x="4209585" y="0"/>
              <a:ext cx="2104793" cy="3551838"/>
            </a:xfrm>
            <a:custGeom>
              <a:avLst/>
              <a:gdLst/>
              <a:ahLst/>
              <a:cxnLst/>
              <a:rect l="l" t="t" r="r" b="b"/>
              <a:pathLst>
                <a:path w="2104793" h="3551838">
                  <a:moveTo>
                    <a:pt x="2104793" y="3551838"/>
                  </a:moveTo>
                  <a:cubicBezTo>
                    <a:pt x="1403195" y="3157189"/>
                    <a:pt x="701597" y="2762540"/>
                    <a:pt x="0" y="2367892"/>
                  </a:cubicBezTo>
                  <a:cubicBezTo>
                    <a:pt x="0" y="1578594"/>
                    <a:pt x="0" y="789297"/>
                    <a:pt x="0" y="0"/>
                  </a:cubicBezTo>
                  <a:cubicBezTo>
                    <a:pt x="701597" y="394648"/>
                    <a:pt x="1403195" y="789297"/>
                    <a:pt x="2104793" y="1183946"/>
                  </a:cubicBezTo>
                  <a:lnTo>
                    <a:pt x="2104793" y="3551838"/>
                  </a:lnTo>
                  <a:close/>
                </a:path>
              </a:pathLst>
            </a:custGeom>
            <a:solidFill>
              <a:srgbClr val="F1955B"/>
            </a:solidFill>
          </p:spPr>
        </p:sp>
      </p:grpSp>
      <p:sp>
        <p:nvSpPr>
          <p:cNvPr id="22" name="Freeform 22"/>
          <p:cNvSpPr/>
          <p:nvPr/>
        </p:nvSpPr>
        <p:spPr>
          <a:xfrm>
            <a:off x="15089162" y="256972"/>
            <a:ext cx="1208214" cy="1131094"/>
          </a:xfrm>
          <a:custGeom>
            <a:avLst/>
            <a:gdLst/>
            <a:ahLst/>
            <a:cxnLst/>
            <a:rect l="l" t="t" r="r" b="b"/>
            <a:pathLst>
              <a:path w="1208214" h="1131094">
                <a:moveTo>
                  <a:pt x="0" y="0"/>
                </a:moveTo>
                <a:lnTo>
                  <a:pt x="1208214" y="0"/>
                </a:lnTo>
                <a:lnTo>
                  <a:pt x="1208214" y="1131095"/>
                </a:lnTo>
                <a:lnTo>
                  <a:pt x="0" y="1131095"/>
                </a:lnTo>
                <a:lnTo>
                  <a:pt x="0" y="0"/>
                </a:lnTo>
                <a:close/>
              </a:path>
            </a:pathLst>
          </a:custGeom>
          <a:blipFill>
            <a:blip r:embed="rId4"/>
            <a:stretch>
              <a:fillRect/>
            </a:stretch>
          </a:blipFill>
        </p:spPr>
      </p:sp>
      <p:grpSp>
        <p:nvGrpSpPr>
          <p:cNvPr id="23" name="Group 23"/>
          <p:cNvGrpSpPr>
            <a:grpSpLocks noChangeAspect="1"/>
          </p:cNvGrpSpPr>
          <p:nvPr/>
        </p:nvGrpSpPr>
        <p:grpSpPr>
          <a:xfrm rot="0">
            <a:off x="12322103" y="6918617"/>
            <a:ext cx="9326880" cy="3230209"/>
            <a:chOff x="0" y="0"/>
            <a:chExt cx="7620000" cy="2639060"/>
          </a:xfrm>
        </p:grpSpPr>
        <p:sp>
          <p:nvSpPr>
            <p:cNvPr id="24" name="Freeform 24"/>
            <p:cNvSpPr/>
            <p:nvPr/>
          </p:nvSpPr>
          <p:spPr>
            <a:xfrm>
              <a:off x="5334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solidFill>
              <a:srgbClr val="000000">
                <a:alpha val="0"/>
              </a:srgbClr>
            </a:solidFill>
            <a:ln w="12700">
              <a:solidFill>
                <a:srgbClr val="000000"/>
              </a:solidFill>
            </a:ln>
          </p:spPr>
        </p:sp>
        <p:sp>
          <p:nvSpPr>
            <p:cNvPr id="25" name="Freeform 25"/>
            <p:cNvSpPr/>
            <p:nvPr/>
          </p:nvSpPr>
          <p:spPr>
            <a:xfrm>
              <a:off x="3810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solidFill>
              <a:srgbClr val="FFFFFF"/>
            </a:solidFill>
            <a:ln w="12700">
              <a:solidFill>
                <a:srgbClr val="000000"/>
              </a:solidFill>
            </a:ln>
          </p:spPr>
        </p:sp>
        <p:sp>
          <p:nvSpPr>
            <p:cNvPr id="26" name="Freeform 26"/>
            <p:cNvSpPr/>
            <p:nvPr/>
          </p:nvSpPr>
          <p:spPr>
            <a:xfrm>
              <a:off x="2286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solidFill>
              <a:srgbClr val="400C6D"/>
            </a:solidFill>
            <a:ln w="12700">
              <a:solidFill>
                <a:srgbClr val="000000"/>
              </a:solidFill>
            </a:ln>
          </p:spPr>
        </p:sp>
        <p:sp>
          <p:nvSpPr>
            <p:cNvPr id="27" name="Freeform 27"/>
            <p:cNvSpPr/>
            <p:nvPr/>
          </p:nvSpPr>
          <p:spPr>
            <a:xfrm>
              <a:off x="0" y="0"/>
              <a:ext cx="3048000" cy="2639060"/>
            </a:xfrm>
            <a:custGeom>
              <a:avLst/>
              <a:gdLst/>
              <a:ahLst/>
              <a:cxnLst/>
              <a:rect l="l" t="t" r="r" b="b"/>
              <a:pathLst>
                <a:path w="3048000" h="2639060">
                  <a:moveTo>
                    <a:pt x="2286000" y="0"/>
                  </a:moveTo>
                  <a:lnTo>
                    <a:pt x="762000" y="0"/>
                  </a:lnTo>
                  <a:lnTo>
                    <a:pt x="0" y="1319530"/>
                  </a:lnTo>
                  <a:lnTo>
                    <a:pt x="762000" y="2639060"/>
                  </a:lnTo>
                  <a:lnTo>
                    <a:pt x="2286000" y="2639060"/>
                  </a:lnTo>
                  <a:lnTo>
                    <a:pt x="3048000" y="1319530"/>
                  </a:lnTo>
                  <a:close/>
                </a:path>
              </a:pathLst>
            </a:custGeom>
            <a:blipFill>
              <a:blip r:embed="rId5"/>
              <a:stretch>
                <a:fillRect l="-15896" r="-15896"/>
              </a:stretch>
            </a:blipFill>
          </p:spPr>
        </p:sp>
      </p:grpSp>
      <p:sp>
        <p:nvSpPr>
          <p:cNvPr id="28" name="Freeform 28"/>
          <p:cNvSpPr/>
          <p:nvPr/>
        </p:nvSpPr>
        <p:spPr>
          <a:xfrm>
            <a:off x="-504998" y="-1453920"/>
            <a:ext cx="3067396" cy="4114800"/>
          </a:xfrm>
          <a:custGeom>
            <a:avLst/>
            <a:gdLst/>
            <a:ahLst/>
            <a:cxnLst/>
            <a:rect l="l" t="t" r="r" b="b"/>
            <a:pathLst>
              <a:path w="3067396" h="4114800">
                <a:moveTo>
                  <a:pt x="0" y="0"/>
                </a:moveTo>
                <a:lnTo>
                  <a:pt x="3067396" y="0"/>
                </a:lnTo>
                <a:lnTo>
                  <a:pt x="306739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9" name="TextBox 29"/>
          <p:cNvSpPr txBox="1"/>
          <p:nvPr/>
        </p:nvSpPr>
        <p:spPr>
          <a:xfrm>
            <a:off x="4591002" y="544157"/>
            <a:ext cx="8276944" cy="1325880"/>
          </a:xfrm>
          <a:prstGeom prst="rect">
            <a:avLst/>
          </a:prstGeom>
        </p:spPr>
        <p:txBody>
          <a:bodyPr lIns="0" tIns="0" rIns="0" bIns="0" rtlCol="0" anchor="t">
            <a:spAutoFit/>
          </a:bodyPr>
          <a:lstStyle/>
          <a:p>
            <a:pPr algn="ctr">
              <a:lnSpc>
                <a:spcPts val="5085"/>
              </a:lnSpc>
            </a:pPr>
            <a:r>
              <a:rPr lang="en-US" sz="4500" spc="-134">
                <a:solidFill>
                  <a:srgbClr val="000000"/>
                </a:solidFill>
                <a:latin typeface="Poppins Bold" panose="00000800000000000000"/>
              </a:rPr>
              <a:t>Potensi UMKM Kabupaten Blitar</a:t>
            </a:r>
            <a:endParaRPr lang="en-US" sz="4500" spc="-134">
              <a:solidFill>
                <a:srgbClr val="000000"/>
              </a:solidFill>
              <a:latin typeface="Poppins Bold" panose="0000080000000000000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16297376" y="6588652"/>
            <a:ext cx="4159290" cy="3560175"/>
            <a:chOff x="0" y="0"/>
            <a:chExt cx="830882" cy="711200"/>
          </a:xfrm>
        </p:grpSpPr>
        <p:sp>
          <p:nvSpPr>
            <p:cNvPr id="3" name="Freeform 3"/>
            <p:cNvSpPr/>
            <p:nvPr/>
          </p:nvSpPr>
          <p:spPr>
            <a:xfrm>
              <a:off x="0" y="0"/>
              <a:ext cx="830882" cy="711200"/>
            </a:xfrm>
            <a:custGeom>
              <a:avLst/>
              <a:gdLst/>
              <a:ahLst/>
              <a:cxnLst/>
              <a:rect l="l" t="t" r="r" b="b"/>
              <a:pathLst>
                <a:path w="830882" h="711200">
                  <a:moveTo>
                    <a:pt x="415441" y="0"/>
                  </a:moveTo>
                  <a:lnTo>
                    <a:pt x="830882" y="711200"/>
                  </a:lnTo>
                  <a:lnTo>
                    <a:pt x="0" y="711200"/>
                  </a:lnTo>
                  <a:lnTo>
                    <a:pt x="415441" y="0"/>
                  </a:lnTo>
                  <a:close/>
                </a:path>
              </a:pathLst>
            </a:custGeom>
            <a:solidFill>
              <a:srgbClr val="FFA800"/>
            </a:solidFill>
          </p:spPr>
        </p:sp>
        <p:sp>
          <p:nvSpPr>
            <p:cNvPr id="4" name="TextBox 4"/>
            <p:cNvSpPr txBox="1"/>
            <p:nvPr/>
          </p:nvSpPr>
          <p:spPr>
            <a:xfrm>
              <a:off x="127000" y="292100"/>
              <a:ext cx="558800" cy="368300"/>
            </a:xfrm>
            <a:prstGeom prst="rect">
              <a:avLst/>
            </a:prstGeom>
          </p:spPr>
          <p:txBody>
            <a:bodyPr lIns="50800" tIns="50800" rIns="50800" bIns="50800" rtlCol="0" anchor="ctr"/>
            <a:lstStyle/>
            <a:p>
              <a:pPr algn="ctr">
                <a:lnSpc>
                  <a:spcPts val="2660"/>
                </a:lnSpc>
              </a:pPr>
            </a:p>
          </p:txBody>
        </p:sp>
      </p:grpSp>
      <p:grpSp>
        <p:nvGrpSpPr>
          <p:cNvPr id="5" name="Group 5"/>
          <p:cNvGrpSpPr/>
          <p:nvPr/>
        </p:nvGrpSpPr>
        <p:grpSpPr>
          <a:xfrm rot="3576229">
            <a:off x="15563219" y="6773983"/>
            <a:ext cx="7460462" cy="975018"/>
            <a:chOff x="0" y="0"/>
            <a:chExt cx="2770010" cy="362016"/>
          </a:xfrm>
        </p:grpSpPr>
        <p:sp>
          <p:nvSpPr>
            <p:cNvPr id="6" name="Freeform 6"/>
            <p:cNvSpPr/>
            <p:nvPr/>
          </p:nvSpPr>
          <p:spPr>
            <a:xfrm>
              <a:off x="0" y="0"/>
              <a:ext cx="2770010" cy="362016"/>
            </a:xfrm>
            <a:custGeom>
              <a:avLst/>
              <a:gdLst/>
              <a:ahLst/>
              <a:cxnLst/>
              <a:rect l="l" t="t" r="r" b="b"/>
              <a:pathLst>
                <a:path w="2770010" h="362016">
                  <a:moveTo>
                    <a:pt x="2566810" y="0"/>
                  </a:moveTo>
                  <a:lnTo>
                    <a:pt x="0" y="0"/>
                  </a:lnTo>
                  <a:lnTo>
                    <a:pt x="203200" y="362016"/>
                  </a:lnTo>
                  <a:lnTo>
                    <a:pt x="2770010" y="362016"/>
                  </a:lnTo>
                  <a:lnTo>
                    <a:pt x="2566810" y="0"/>
                  </a:lnTo>
                  <a:close/>
                </a:path>
              </a:pathLst>
            </a:custGeom>
            <a:solidFill>
              <a:srgbClr val="FFA800">
                <a:alpha val="72941"/>
              </a:srgbClr>
            </a:solidFill>
          </p:spPr>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60"/>
                </a:lnSpc>
              </a:pPr>
            </a:p>
          </p:txBody>
        </p:sp>
      </p:grpSp>
      <p:sp>
        <p:nvSpPr>
          <p:cNvPr id="8" name="Freeform 8"/>
          <p:cNvSpPr/>
          <p:nvPr/>
        </p:nvSpPr>
        <p:spPr>
          <a:xfrm rot="3568118">
            <a:off x="16043828" y="7542670"/>
            <a:ext cx="5563796" cy="264280"/>
          </a:xfrm>
          <a:custGeom>
            <a:avLst/>
            <a:gdLst/>
            <a:ahLst/>
            <a:cxnLst/>
            <a:rect l="l" t="t" r="r" b="b"/>
            <a:pathLst>
              <a:path w="5563796" h="264280">
                <a:moveTo>
                  <a:pt x="0" y="0"/>
                </a:moveTo>
                <a:lnTo>
                  <a:pt x="5563795" y="0"/>
                </a:lnTo>
                <a:lnTo>
                  <a:pt x="5563795" y="264281"/>
                </a:lnTo>
                <a:lnTo>
                  <a:pt x="0" y="264281"/>
                </a:lnTo>
                <a:lnTo>
                  <a:pt x="0" y="0"/>
                </a:lnTo>
                <a:close/>
              </a:path>
            </a:pathLst>
          </a:custGeom>
          <a:blipFill>
            <a:blip r:embed="rId1">
              <a:alphaModFix amt="80000"/>
            </a:blip>
            <a:stretch>
              <a:fillRect/>
            </a:stretch>
          </a:blipFill>
        </p:spPr>
      </p:sp>
      <p:grpSp>
        <p:nvGrpSpPr>
          <p:cNvPr id="9" name="Group 9"/>
          <p:cNvGrpSpPr/>
          <p:nvPr/>
        </p:nvGrpSpPr>
        <p:grpSpPr>
          <a:xfrm rot="0">
            <a:off x="4322378" y="256972"/>
            <a:ext cx="8648860" cy="1909774"/>
            <a:chOff x="0" y="0"/>
            <a:chExt cx="2277889" cy="502986"/>
          </a:xfrm>
        </p:grpSpPr>
        <p:sp>
          <p:nvSpPr>
            <p:cNvPr id="10" name="Freeform 10"/>
            <p:cNvSpPr/>
            <p:nvPr/>
          </p:nvSpPr>
          <p:spPr>
            <a:xfrm>
              <a:off x="0" y="0"/>
              <a:ext cx="2277889" cy="502986"/>
            </a:xfrm>
            <a:custGeom>
              <a:avLst/>
              <a:gdLst/>
              <a:ahLst/>
              <a:cxnLst/>
              <a:rect l="l" t="t" r="r" b="b"/>
              <a:pathLst>
                <a:path w="2277889" h="502986">
                  <a:moveTo>
                    <a:pt x="45652" y="0"/>
                  </a:moveTo>
                  <a:lnTo>
                    <a:pt x="2232237" y="0"/>
                  </a:lnTo>
                  <a:cubicBezTo>
                    <a:pt x="2257450" y="0"/>
                    <a:pt x="2277889" y="20439"/>
                    <a:pt x="2277889" y="45652"/>
                  </a:cubicBezTo>
                  <a:lnTo>
                    <a:pt x="2277889" y="457334"/>
                  </a:lnTo>
                  <a:cubicBezTo>
                    <a:pt x="2277889" y="469441"/>
                    <a:pt x="2273079" y="481053"/>
                    <a:pt x="2264518" y="489614"/>
                  </a:cubicBezTo>
                  <a:cubicBezTo>
                    <a:pt x="2255956" y="498176"/>
                    <a:pt x="2244345" y="502986"/>
                    <a:pt x="2232237" y="502986"/>
                  </a:cubicBezTo>
                  <a:lnTo>
                    <a:pt x="45652" y="502986"/>
                  </a:lnTo>
                  <a:cubicBezTo>
                    <a:pt x="33544" y="502986"/>
                    <a:pt x="21933" y="498176"/>
                    <a:pt x="13371" y="489614"/>
                  </a:cubicBezTo>
                  <a:cubicBezTo>
                    <a:pt x="4810" y="481053"/>
                    <a:pt x="0" y="469441"/>
                    <a:pt x="0" y="457334"/>
                  </a:cubicBezTo>
                  <a:lnTo>
                    <a:pt x="0" y="45652"/>
                  </a:lnTo>
                  <a:cubicBezTo>
                    <a:pt x="0" y="33544"/>
                    <a:pt x="4810" y="21933"/>
                    <a:pt x="13371" y="13371"/>
                  </a:cubicBezTo>
                  <a:cubicBezTo>
                    <a:pt x="21933" y="4810"/>
                    <a:pt x="33544" y="0"/>
                    <a:pt x="45652" y="0"/>
                  </a:cubicBezTo>
                  <a:close/>
                </a:path>
              </a:pathLst>
            </a:custGeom>
            <a:solidFill>
              <a:srgbClr val="F7A739"/>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60"/>
                </a:lnSpc>
              </a:pPr>
            </a:p>
          </p:txBody>
        </p:sp>
      </p:grpSp>
      <p:sp>
        <p:nvSpPr>
          <p:cNvPr id="12" name="Freeform 12"/>
          <p:cNvSpPr/>
          <p:nvPr/>
        </p:nvSpPr>
        <p:spPr>
          <a:xfrm>
            <a:off x="15089162" y="256972"/>
            <a:ext cx="1208214" cy="1131094"/>
          </a:xfrm>
          <a:custGeom>
            <a:avLst/>
            <a:gdLst/>
            <a:ahLst/>
            <a:cxnLst/>
            <a:rect l="l" t="t" r="r" b="b"/>
            <a:pathLst>
              <a:path w="1208214" h="1131094">
                <a:moveTo>
                  <a:pt x="0" y="0"/>
                </a:moveTo>
                <a:lnTo>
                  <a:pt x="1208214" y="0"/>
                </a:lnTo>
                <a:lnTo>
                  <a:pt x="1208214" y="1131095"/>
                </a:lnTo>
                <a:lnTo>
                  <a:pt x="0" y="1131095"/>
                </a:lnTo>
                <a:lnTo>
                  <a:pt x="0" y="0"/>
                </a:lnTo>
                <a:close/>
              </a:path>
            </a:pathLst>
          </a:custGeom>
          <a:blipFill>
            <a:blip r:embed="rId2"/>
            <a:stretch>
              <a:fillRect/>
            </a:stretch>
          </a:blipFill>
        </p:spPr>
      </p:sp>
      <p:sp>
        <p:nvSpPr>
          <p:cNvPr id="13" name="Freeform 13"/>
          <p:cNvSpPr/>
          <p:nvPr/>
        </p:nvSpPr>
        <p:spPr>
          <a:xfrm>
            <a:off x="769430" y="1388067"/>
            <a:ext cx="7105898" cy="8689242"/>
          </a:xfrm>
          <a:custGeom>
            <a:avLst/>
            <a:gdLst/>
            <a:ahLst/>
            <a:cxnLst/>
            <a:rect l="l" t="t" r="r" b="b"/>
            <a:pathLst>
              <a:path w="7105898" h="8689242">
                <a:moveTo>
                  <a:pt x="0" y="0"/>
                </a:moveTo>
                <a:lnTo>
                  <a:pt x="7105897" y="0"/>
                </a:lnTo>
                <a:lnTo>
                  <a:pt x="7105897" y="8689242"/>
                </a:lnTo>
                <a:lnTo>
                  <a:pt x="0" y="8689242"/>
                </a:lnTo>
                <a:lnTo>
                  <a:pt x="0" y="0"/>
                </a:lnTo>
                <a:close/>
              </a:path>
            </a:pathLst>
          </a:custGeom>
          <a:blipFill>
            <a:blip r:embed="rId3"/>
            <a:stretch>
              <a:fillRect l="-104493" t="-29983" r="-117398" b="-18087"/>
            </a:stretch>
          </a:blipFill>
        </p:spPr>
      </p:sp>
      <p:grpSp>
        <p:nvGrpSpPr>
          <p:cNvPr id="14" name="Group 14"/>
          <p:cNvGrpSpPr>
            <a:grpSpLocks noChangeAspect="1"/>
          </p:cNvGrpSpPr>
          <p:nvPr/>
        </p:nvGrpSpPr>
        <p:grpSpPr>
          <a:xfrm rot="0">
            <a:off x="9093378" y="2975985"/>
            <a:ext cx="3487490" cy="3400086"/>
            <a:chOff x="0" y="0"/>
            <a:chExt cx="5118100" cy="4989830"/>
          </a:xfrm>
        </p:grpSpPr>
        <p:sp>
          <p:nvSpPr>
            <p:cNvPr id="15" name="Freeform 15"/>
            <p:cNvSpPr/>
            <p:nvPr/>
          </p:nvSpPr>
          <p:spPr>
            <a:xfrm>
              <a:off x="34290" y="35560"/>
              <a:ext cx="5049520" cy="4922520"/>
            </a:xfrm>
            <a:custGeom>
              <a:avLst/>
              <a:gdLst/>
              <a:ahLst/>
              <a:cxnLst/>
              <a:rect l="l" t="t" r="r" b="b"/>
              <a:pathLst>
                <a:path w="5049520" h="4922520">
                  <a:moveTo>
                    <a:pt x="2524760" y="0"/>
                  </a:moveTo>
                  <a:lnTo>
                    <a:pt x="500380" y="975360"/>
                  </a:lnTo>
                  <a:lnTo>
                    <a:pt x="0" y="3166110"/>
                  </a:lnTo>
                  <a:lnTo>
                    <a:pt x="1400810" y="4922520"/>
                  </a:lnTo>
                  <a:lnTo>
                    <a:pt x="3648710" y="4922520"/>
                  </a:lnTo>
                  <a:lnTo>
                    <a:pt x="5049520" y="3166110"/>
                  </a:lnTo>
                  <a:lnTo>
                    <a:pt x="4550410" y="975360"/>
                  </a:lnTo>
                  <a:lnTo>
                    <a:pt x="2524760" y="0"/>
                  </a:lnTo>
                  <a:close/>
                </a:path>
              </a:pathLst>
            </a:custGeom>
            <a:blipFill>
              <a:blip r:embed="rId4"/>
              <a:stretch>
                <a:fillRect l="-57398" r="-57398"/>
              </a:stretch>
            </a:blipFill>
          </p:spPr>
        </p:sp>
        <p:sp>
          <p:nvSpPr>
            <p:cNvPr id="16" name="Freeform 16"/>
            <p:cNvSpPr/>
            <p:nvPr/>
          </p:nvSpPr>
          <p:spPr>
            <a:xfrm>
              <a:off x="0" y="0"/>
              <a:ext cx="5118100" cy="4989830"/>
            </a:xfrm>
            <a:custGeom>
              <a:avLst/>
              <a:gdLst/>
              <a:ahLst/>
              <a:cxnLst/>
              <a:rect l="l" t="t" r="r" b="b"/>
              <a:pathLst>
                <a:path w="5118100" h="4989830">
                  <a:moveTo>
                    <a:pt x="3698240" y="4989830"/>
                  </a:moveTo>
                  <a:lnTo>
                    <a:pt x="1419860" y="4989830"/>
                  </a:lnTo>
                  <a:lnTo>
                    <a:pt x="0" y="3209290"/>
                  </a:lnTo>
                  <a:lnTo>
                    <a:pt x="506730" y="988060"/>
                  </a:lnTo>
                  <a:lnTo>
                    <a:pt x="520700" y="981710"/>
                  </a:lnTo>
                  <a:lnTo>
                    <a:pt x="2559050" y="0"/>
                  </a:lnTo>
                  <a:lnTo>
                    <a:pt x="2573020" y="6350"/>
                  </a:lnTo>
                  <a:lnTo>
                    <a:pt x="4611370" y="988060"/>
                  </a:lnTo>
                  <a:lnTo>
                    <a:pt x="5118100" y="3209290"/>
                  </a:lnTo>
                  <a:lnTo>
                    <a:pt x="3698240" y="4989830"/>
                  </a:lnTo>
                  <a:close/>
                  <a:moveTo>
                    <a:pt x="1450340" y="4926330"/>
                  </a:moveTo>
                  <a:lnTo>
                    <a:pt x="3667760" y="4926330"/>
                  </a:lnTo>
                  <a:lnTo>
                    <a:pt x="5049520" y="3192780"/>
                  </a:lnTo>
                  <a:lnTo>
                    <a:pt x="4556760" y="1032510"/>
                  </a:lnTo>
                  <a:lnTo>
                    <a:pt x="2559050" y="69850"/>
                  </a:lnTo>
                  <a:lnTo>
                    <a:pt x="562610" y="1032510"/>
                  </a:lnTo>
                  <a:lnTo>
                    <a:pt x="68580" y="3194050"/>
                  </a:lnTo>
                  <a:lnTo>
                    <a:pt x="1450340" y="4926330"/>
                  </a:lnTo>
                  <a:close/>
                </a:path>
              </a:pathLst>
            </a:custGeom>
            <a:solidFill>
              <a:srgbClr val="FFA800"/>
            </a:solidFill>
          </p:spPr>
        </p:sp>
      </p:grpSp>
      <p:grpSp>
        <p:nvGrpSpPr>
          <p:cNvPr id="17" name="Group 17"/>
          <p:cNvGrpSpPr>
            <a:grpSpLocks noChangeAspect="1"/>
          </p:cNvGrpSpPr>
          <p:nvPr/>
        </p:nvGrpSpPr>
        <p:grpSpPr>
          <a:xfrm rot="0">
            <a:off x="13120037" y="5424291"/>
            <a:ext cx="2388585" cy="2328722"/>
            <a:chOff x="0" y="0"/>
            <a:chExt cx="5118100" cy="4989830"/>
          </a:xfrm>
        </p:grpSpPr>
        <p:sp>
          <p:nvSpPr>
            <p:cNvPr id="18" name="Freeform 18"/>
            <p:cNvSpPr/>
            <p:nvPr/>
          </p:nvSpPr>
          <p:spPr>
            <a:xfrm>
              <a:off x="34290" y="35560"/>
              <a:ext cx="5049520" cy="4922520"/>
            </a:xfrm>
            <a:custGeom>
              <a:avLst/>
              <a:gdLst/>
              <a:ahLst/>
              <a:cxnLst/>
              <a:rect l="l" t="t" r="r" b="b"/>
              <a:pathLst>
                <a:path w="5049520" h="4922520">
                  <a:moveTo>
                    <a:pt x="2524760" y="0"/>
                  </a:moveTo>
                  <a:lnTo>
                    <a:pt x="500380" y="975360"/>
                  </a:lnTo>
                  <a:lnTo>
                    <a:pt x="0" y="3166110"/>
                  </a:lnTo>
                  <a:lnTo>
                    <a:pt x="1400810" y="4922520"/>
                  </a:lnTo>
                  <a:lnTo>
                    <a:pt x="3648710" y="4922520"/>
                  </a:lnTo>
                  <a:lnTo>
                    <a:pt x="5049520" y="3166110"/>
                  </a:lnTo>
                  <a:lnTo>
                    <a:pt x="4550410" y="975360"/>
                  </a:lnTo>
                  <a:lnTo>
                    <a:pt x="2524760" y="0"/>
                  </a:lnTo>
                  <a:close/>
                </a:path>
              </a:pathLst>
            </a:custGeom>
            <a:blipFill>
              <a:blip r:embed="rId5"/>
              <a:stretch>
                <a:fillRect t="-1436" b="-1436"/>
              </a:stretch>
            </a:blipFill>
          </p:spPr>
        </p:sp>
        <p:sp>
          <p:nvSpPr>
            <p:cNvPr id="19" name="Freeform 19"/>
            <p:cNvSpPr/>
            <p:nvPr/>
          </p:nvSpPr>
          <p:spPr>
            <a:xfrm>
              <a:off x="0" y="0"/>
              <a:ext cx="5118100" cy="4989830"/>
            </a:xfrm>
            <a:custGeom>
              <a:avLst/>
              <a:gdLst/>
              <a:ahLst/>
              <a:cxnLst/>
              <a:rect l="l" t="t" r="r" b="b"/>
              <a:pathLst>
                <a:path w="5118100" h="4989830">
                  <a:moveTo>
                    <a:pt x="3698240" y="4989830"/>
                  </a:moveTo>
                  <a:lnTo>
                    <a:pt x="1419860" y="4989830"/>
                  </a:lnTo>
                  <a:lnTo>
                    <a:pt x="0" y="3209290"/>
                  </a:lnTo>
                  <a:lnTo>
                    <a:pt x="506730" y="988060"/>
                  </a:lnTo>
                  <a:lnTo>
                    <a:pt x="520700" y="981710"/>
                  </a:lnTo>
                  <a:lnTo>
                    <a:pt x="2559050" y="0"/>
                  </a:lnTo>
                  <a:lnTo>
                    <a:pt x="2573020" y="6350"/>
                  </a:lnTo>
                  <a:lnTo>
                    <a:pt x="4611370" y="988060"/>
                  </a:lnTo>
                  <a:lnTo>
                    <a:pt x="5118100" y="3209290"/>
                  </a:lnTo>
                  <a:lnTo>
                    <a:pt x="3698240" y="4989830"/>
                  </a:lnTo>
                  <a:close/>
                  <a:moveTo>
                    <a:pt x="1450340" y="4926330"/>
                  </a:moveTo>
                  <a:lnTo>
                    <a:pt x="3667760" y="4926330"/>
                  </a:lnTo>
                  <a:lnTo>
                    <a:pt x="5049520" y="3192780"/>
                  </a:lnTo>
                  <a:lnTo>
                    <a:pt x="4556760" y="1032510"/>
                  </a:lnTo>
                  <a:lnTo>
                    <a:pt x="2559050" y="69850"/>
                  </a:lnTo>
                  <a:lnTo>
                    <a:pt x="562610" y="1032510"/>
                  </a:lnTo>
                  <a:lnTo>
                    <a:pt x="68580" y="3194050"/>
                  </a:lnTo>
                  <a:lnTo>
                    <a:pt x="1450340" y="4926330"/>
                  </a:lnTo>
                  <a:close/>
                </a:path>
              </a:pathLst>
            </a:custGeom>
            <a:solidFill>
              <a:srgbClr val="FFA800"/>
            </a:solidFill>
          </p:spPr>
        </p:sp>
      </p:grpSp>
      <p:grpSp>
        <p:nvGrpSpPr>
          <p:cNvPr id="20" name="Group 20"/>
          <p:cNvGrpSpPr>
            <a:grpSpLocks noChangeAspect="1"/>
          </p:cNvGrpSpPr>
          <p:nvPr/>
        </p:nvGrpSpPr>
        <p:grpSpPr>
          <a:xfrm rot="0">
            <a:off x="12570584" y="1870037"/>
            <a:ext cx="3487490" cy="3400086"/>
            <a:chOff x="0" y="0"/>
            <a:chExt cx="5118100" cy="4989830"/>
          </a:xfrm>
        </p:grpSpPr>
        <p:sp>
          <p:nvSpPr>
            <p:cNvPr id="21" name="Freeform 21"/>
            <p:cNvSpPr/>
            <p:nvPr/>
          </p:nvSpPr>
          <p:spPr>
            <a:xfrm>
              <a:off x="34290" y="35560"/>
              <a:ext cx="5049520" cy="4922520"/>
            </a:xfrm>
            <a:custGeom>
              <a:avLst/>
              <a:gdLst/>
              <a:ahLst/>
              <a:cxnLst/>
              <a:rect l="l" t="t" r="r" b="b"/>
              <a:pathLst>
                <a:path w="5049520" h="4922520">
                  <a:moveTo>
                    <a:pt x="2524760" y="0"/>
                  </a:moveTo>
                  <a:lnTo>
                    <a:pt x="500380" y="975360"/>
                  </a:lnTo>
                  <a:lnTo>
                    <a:pt x="0" y="3166110"/>
                  </a:lnTo>
                  <a:lnTo>
                    <a:pt x="1400810" y="4922520"/>
                  </a:lnTo>
                  <a:lnTo>
                    <a:pt x="3648710" y="4922520"/>
                  </a:lnTo>
                  <a:lnTo>
                    <a:pt x="5049520" y="3166110"/>
                  </a:lnTo>
                  <a:lnTo>
                    <a:pt x="4550410" y="975360"/>
                  </a:lnTo>
                  <a:lnTo>
                    <a:pt x="2524760" y="0"/>
                  </a:lnTo>
                  <a:close/>
                </a:path>
              </a:pathLst>
            </a:custGeom>
            <a:blipFill>
              <a:blip r:embed="rId6"/>
              <a:stretch>
                <a:fillRect l="-43987" r="-43987"/>
              </a:stretch>
            </a:blipFill>
          </p:spPr>
        </p:sp>
        <p:sp>
          <p:nvSpPr>
            <p:cNvPr id="22" name="Freeform 22"/>
            <p:cNvSpPr/>
            <p:nvPr/>
          </p:nvSpPr>
          <p:spPr>
            <a:xfrm>
              <a:off x="0" y="0"/>
              <a:ext cx="5118100" cy="4989830"/>
            </a:xfrm>
            <a:custGeom>
              <a:avLst/>
              <a:gdLst/>
              <a:ahLst/>
              <a:cxnLst/>
              <a:rect l="l" t="t" r="r" b="b"/>
              <a:pathLst>
                <a:path w="5118100" h="4989830">
                  <a:moveTo>
                    <a:pt x="3698240" y="4989830"/>
                  </a:moveTo>
                  <a:lnTo>
                    <a:pt x="1419860" y="4989830"/>
                  </a:lnTo>
                  <a:lnTo>
                    <a:pt x="0" y="3209290"/>
                  </a:lnTo>
                  <a:lnTo>
                    <a:pt x="506730" y="988060"/>
                  </a:lnTo>
                  <a:lnTo>
                    <a:pt x="520700" y="981710"/>
                  </a:lnTo>
                  <a:lnTo>
                    <a:pt x="2559050" y="0"/>
                  </a:lnTo>
                  <a:lnTo>
                    <a:pt x="2573020" y="6350"/>
                  </a:lnTo>
                  <a:lnTo>
                    <a:pt x="4611370" y="988060"/>
                  </a:lnTo>
                  <a:lnTo>
                    <a:pt x="5118100" y="3209290"/>
                  </a:lnTo>
                  <a:lnTo>
                    <a:pt x="3698240" y="4989830"/>
                  </a:lnTo>
                  <a:close/>
                  <a:moveTo>
                    <a:pt x="1450340" y="4926330"/>
                  </a:moveTo>
                  <a:lnTo>
                    <a:pt x="3667760" y="4926330"/>
                  </a:lnTo>
                  <a:lnTo>
                    <a:pt x="5049520" y="3192780"/>
                  </a:lnTo>
                  <a:lnTo>
                    <a:pt x="4556760" y="1032510"/>
                  </a:lnTo>
                  <a:lnTo>
                    <a:pt x="2559050" y="69850"/>
                  </a:lnTo>
                  <a:lnTo>
                    <a:pt x="562610" y="1032510"/>
                  </a:lnTo>
                  <a:lnTo>
                    <a:pt x="68580" y="3194050"/>
                  </a:lnTo>
                  <a:lnTo>
                    <a:pt x="1450340" y="4926330"/>
                  </a:lnTo>
                  <a:close/>
                </a:path>
              </a:pathLst>
            </a:custGeom>
            <a:solidFill>
              <a:srgbClr val="FFA800"/>
            </a:solidFill>
          </p:spPr>
        </p:sp>
      </p:grpSp>
      <p:grpSp>
        <p:nvGrpSpPr>
          <p:cNvPr id="23" name="Group 23"/>
          <p:cNvGrpSpPr>
            <a:grpSpLocks noChangeAspect="1"/>
          </p:cNvGrpSpPr>
          <p:nvPr/>
        </p:nvGrpSpPr>
        <p:grpSpPr>
          <a:xfrm rot="0">
            <a:off x="10680283" y="6588652"/>
            <a:ext cx="2439754" cy="2378609"/>
            <a:chOff x="0" y="0"/>
            <a:chExt cx="5118100" cy="4989830"/>
          </a:xfrm>
        </p:grpSpPr>
        <p:sp>
          <p:nvSpPr>
            <p:cNvPr id="24" name="Freeform 24"/>
            <p:cNvSpPr/>
            <p:nvPr/>
          </p:nvSpPr>
          <p:spPr>
            <a:xfrm>
              <a:off x="34290" y="35560"/>
              <a:ext cx="5049520" cy="4922520"/>
            </a:xfrm>
            <a:custGeom>
              <a:avLst/>
              <a:gdLst/>
              <a:ahLst/>
              <a:cxnLst/>
              <a:rect l="l" t="t" r="r" b="b"/>
              <a:pathLst>
                <a:path w="5049520" h="4922520">
                  <a:moveTo>
                    <a:pt x="2524760" y="0"/>
                  </a:moveTo>
                  <a:lnTo>
                    <a:pt x="500380" y="975360"/>
                  </a:lnTo>
                  <a:lnTo>
                    <a:pt x="0" y="3166110"/>
                  </a:lnTo>
                  <a:lnTo>
                    <a:pt x="1400810" y="4922520"/>
                  </a:lnTo>
                  <a:lnTo>
                    <a:pt x="3648710" y="4922520"/>
                  </a:lnTo>
                  <a:lnTo>
                    <a:pt x="5049520" y="3166110"/>
                  </a:lnTo>
                  <a:lnTo>
                    <a:pt x="4550410" y="975360"/>
                  </a:lnTo>
                  <a:lnTo>
                    <a:pt x="2524760" y="0"/>
                  </a:lnTo>
                  <a:close/>
                </a:path>
              </a:pathLst>
            </a:custGeom>
            <a:blipFill>
              <a:blip r:embed="rId7"/>
              <a:stretch>
                <a:fillRect t="-5089" b="-5089"/>
              </a:stretch>
            </a:blipFill>
          </p:spPr>
        </p:sp>
        <p:sp>
          <p:nvSpPr>
            <p:cNvPr id="25" name="Freeform 25"/>
            <p:cNvSpPr/>
            <p:nvPr/>
          </p:nvSpPr>
          <p:spPr>
            <a:xfrm>
              <a:off x="0" y="0"/>
              <a:ext cx="5118100" cy="4989830"/>
            </a:xfrm>
            <a:custGeom>
              <a:avLst/>
              <a:gdLst/>
              <a:ahLst/>
              <a:cxnLst/>
              <a:rect l="l" t="t" r="r" b="b"/>
              <a:pathLst>
                <a:path w="5118100" h="4989830">
                  <a:moveTo>
                    <a:pt x="3698240" y="4989830"/>
                  </a:moveTo>
                  <a:lnTo>
                    <a:pt x="1419860" y="4989830"/>
                  </a:lnTo>
                  <a:lnTo>
                    <a:pt x="0" y="3209290"/>
                  </a:lnTo>
                  <a:lnTo>
                    <a:pt x="506730" y="988060"/>
                  </a:lnTo>
                  <a:lnTo>
                    <a:pt x="520700" y="981710"/>
                  </a:lnTo>
                  <a:lnTo>
                    <a:pt x="2559050" y="0"/>
                  </a:lnTo>
                  <a:lnTo>
                    <a:pt x="2573020" y="6350"/>
                  </a:lnTo>
                  <a:lnTo>
                    <a:pt x="4611370" y="988060"/>
                  </a:lnTo>
                  <a:lnTo>
                    <a:pt x="5118100" y="3209290"/>
                  </a:lnTo>
                  <a:lnTo>
                    <a:pt x="3698240" y="4989830"/>
                  </a:lnTo>
                  <a:close/>
                  <a:moveTo>
                    <a:pt x="1450340" y="4926330"/>
                  </a:moveTo>
                  <a:lnTo>
                    <a:pt x="3667760" y="4926330"/>
                  </a:lnTo>
                  <a:lnTo>
                    <a:pt x="5049520" y="3192780"/>
                  </a:lnTo>
                  <a:lnTo>
                    <a:pt x="4556760" y="1032510"/>
                  </a:lnTo>
                  <a:lnTo>
                    <a:pt x="2559050" y="69850"/>
                  </a:lnTo>
                  <a:lnTo>
                    <a:pt x="562610" y="1032510"/>
                  </a:lnTo>
                  <a:lnTo>
                    <a:pt x="68580" y="3194050"/>
                  </a:lnTo>
                  <a:lnTo>
                    <a:pt x="1450340" y="4926330"/>
                  </a:lnTo>
                  <a:close/>
                </a:path>
              </a:pathLst>
            </a:custGeom>
            <a:solidFill>
              <a:srgbClr val="FFA800"/>
            </a:solidFill>
          </p:spPr>
        </p:sp>
      </p:grpSp>
      <p:grpSp>
        <p:nvGrpSpPr>
          <p:cNvPr id="26" name="Group 26"/>
          <p:cNvGrpSpPr/>
          <p:nvPr/>
        </p:nvGrpSpPr>
        <p:grpSpPr>
          <a:xfrm rot="3576229">
            <a:off x="15836976" y="4188519"/>
            <a:ext cx="7460462" cy="975018"/>
            <a:chOff x="0" y="0"/>
            <a:chExt cx="2770010" cy="362016"/>
          </a:xfrm>
        </p:grpSpPr>
        <p:sp>
          <p:nvSpPr>
            <p:cNvPr id="27" name="Freeform 27"/>
            <p:cNvSpPr/>
            <p:nvPr/>
          </p:nvSpPr>
          <p:spPr>
            <a:xfrm>
              <a:off x="0" y="0"/>
              <a:ext cx="2770010" cy="362016"/>
            </a:xfrm>
            <a:custGeom>
              <a:avLst/>
              <a:gdLst/>
              <a:ahLst/>
              <a:cxnLst/>
              <a:rect l="l" t="t" r="r" b="b"/>
              <a:pathLst>
                <a:path w="2770010" h="362016">
                  <a:moveTo>
                    <a:pt x="2566810" y="0"/>
                  </a:moveTo>
                  <a:lnTo>
                    <a:pt x="0" y="0"/>
                  </a:lnTo>
                  <a:lnTo>
                    <a:pt x="203200" y="362016"/>
                  </a:lnTo>
                  <a:lnTo>
                    <a:pt x="2770010" y="362016"/>
                  </a:lnTo>
                  <a:lnTo>
                    <a:pt x="2566810" y="0"/>
                  </a:lnTo>
                  <a:close/>
                </a:path>
              </a:pathLst>
            </a:custGeom>
            <a:solidFill>
              <a:srgbClr val="FFA800">
                <a:alpha val="72941"/>
              </a:srgbClr>
            </a:solidFill>
          </p:spPr>
        </p:sp>
        <p:sp>
          <p:nvSpPr>
            <p:cNvPr id="28" name="TextBox 28"/>
            <p:cNvSpPr txBox="1"/>
            <p:nvPr/>
          </p:nvSpPr>
          <p:spPr>
            <a:xfrm>
              <a:off x="101600" y="-38100"/>
              <a:ext cx="609600" cy="647700"/>
            </a:xfrm>
            <a:prstGeom prst="rect">
              <a:avLst/>
            </a:prstGeom>
          </p:spPr>
          <p:txBody>
            <a:bodyPr lIns="50800" tIns="50800" rIns="50800" bIns="50800" rtlCol="0" anchor="ctr"/>
            <a:lstStyle/>
            <a:p>
              <a:pPr algn="ctr">
                <a:lnSpc>
                  <a:spcPts val="2660"/>
                </a:lnSpc>
              </a:pPr>
            </a:p>
          </p:txBody>
        </p:sp>
      </p:grpSp>
      <p:grpSp>
        <p:nvGrpSpPr>
          <p:cNvPr id="29" name="Group 29"/>
          <p:cNvGrpSpPr>
            <a:grpSpLocks noChangeAspect="1"/>
          </p:cNvGrpSpPr>
          <p:nvPr/>
        </p:nvGrpSpPr>
        <p:grpSpPr>
          <a:xfrm rot="0">
            <a:off x="15508622" y="4771010"/>
            <a:ext cx="2125811" cy="2072534"/>
            <a:chOff x="0" y="0"/>
            <a:chExt cx="5118100" cy="4989830"/>
          </a:xfrm>
        </p:grpSpPr>
        <p:sp>
          <p:nvSpPr>
            <p:cNvPr id="30" name="Freeform 30"/>
            <p:cNvSpPr/>
            <p:nvPr/>
          </p:nvSpPr>
          <p:spPr>
            <a:xfrm>
              <a:off x="34290" y="35560"/>
              <a:ext cx="5049520" cy="4922520"/>
            </a:xfrm>
            <a:custGeom>
              <a:avLst/>
              <a:gdLst/>
              <a:ahLst/>
              <a:cxnLst/>
              <a:rect l="l" t="t" r="r" b="b"/>
              <a:pathLst>
                <a:path w="5049520" h="4922520">
                  <a:moveTo>
                    <a:pt x="2524760" y="0"/>
                  </a:moveTo>
                  <a:lnTo>
                    <a:pt x="500380" y="975360"/>
                  </a:lnTo>
                  <a:lnTo>
                    <a:pt x="0" y="3166110"/>
                  </a:lnTo>
                  <a:lnTo>
                    <a:pt x="1400810" y="4922520"/>
                  </a:lnTo>
                  <a:lnTo>
                    <a:pt x="3648710" y="4922520"/>
                  </a:lnTo>
                  <a:lnTo>
                    <a:pt x="5049520" y="3166110"/>
                  </a:lnTo>
                  <a:lnTo>
                    <a:pt x="4550410" y="975360"/>
                  </a:lnTo>
                  <a:lnTo>
                    <a:pt x="2524760" y="0"/>
                  </a:lnTo>
                  <a:close/>
                </a:path>
              </a:pathLst>
            </a:custGeom>
            <a:blipFill>
              <a:blip r:embed="rId8"/>
              <a:stretch>
                <a:fillRect l="-23055" r="-23055"/>
              </a:stretch>
            </a:blipFill>
          </p:spPr>
        </p:sp>
        <p:sp>
          <p:nvSpPr>
            <p:cNvPr id="31" name="Freeform 31"/>
            <p:cNvSpPr/>
            <p:nvPr/>
          </p:nvSpPr>
          <p:spPr>
            <a:xfrm>
              <a:off x="0" y="0"/>
              <a:ext cx="5118100" cy="4989830"/>
            </a:xfrm>
            <a:custGeom>
              <a:avLst/>
              <a:gdLst/>
              <a:ahLst/>
              <a:cxnLst/>
              <a:rect l="l" t="t" r="r" b="b"/>
              <a:pathLst>
                <a:path w="5118100" h="4989830">
                  <a:moveTo>
                    <a:pt x="3698240" y="4989830"/>
                  </a:moveTo>
                  <a:lnTo>
                    <a:pt x="1419860" y="4989830"/>
                  </a:lnTo>
                  <a:lnTo>
                    <a:pt x="0" y="3209290"/>
                  </a:lnTo>
                  <a:lnTo>
                    <a:pt x="506730" y="988060"/>
                  </a:lnTo>
                  <a:lnTo>
                    <a:pt x="520700" y="981710"/>
                  </a:lnTo>
                  <a:lnTo>
                    <a:pt x="2559050" y="0"/>
                  </a:lnTo>
                  <a:lnTo>
                    <a:pt x="2573020" y="6350"/>
                  </a:lnTo>
                  <a:lnTo>
                    <a:pt x="4611370" y="988060"/>
                  </a:lnTo>
                  <a:lnTo>
                    <a:pt x="5118100" y="3209290"/>
                  </a:lnTo>
                  <a:lnTo>
                    <a:pt x="3698240" y="4989830"/>
                  </a:lnTo>
                  <a:close/>
                  <a:moveTo>
                    <a:pt x="1450340" y="4926330"/>
                  </a:moveTo>
                  <a:lnTo>
                    <a:pt x="3667760" y="4926330"/>
                  </a:lnTo>
                  <a:lnTo>
                    <a:pt x="5049520" y="3192780"/>
                  </a:lnTo>
                  <a:lnTo>
                    <a:pt x="4556760" y="1032510"/>
                  </a:lnTo>
                  <a:lnTo>
                    <a:pt x="2559050" y="69850"/>
                  </a:lnTo>
                  <a:lnTo>
                    <a:pt x="562610" y="1032510"/>
                  </a:lnTo>
                  <a:lnTo>
                    <a:pt x="68580" y="3194050"/>
                  </a:lnTo>
                  <a:lnTo>
                    <a:pt x="1450340" y="4926330"/>
                  </a:lnTo>
                  <a:close/>
                </a:path>
              </a:pathLst>
            </a:custGeom>
            <a:solidFill>
              <a:srgbClr val="FFA800"/>
            </a:solidFill>
          </p:spPr>
        </p:sp>
      </p:grpSp>
      <p:sp>
        <p:nvSpPr>
          <p:cNvPr id="32" name="TextBox 32"/>
          <p:cNvSpPr txBox="1"/>
          <p:nvPr/>
        </p:nvSpPr>
        <p:spPr>
          <a:xfrm>
            <a:off x="4591002" y="544157"/>
            <a:ext cx="8276944" cy="1325880"/>
          </a:xfrm>
          <a:prstGeom prst="rect">
            <a:avLst/>
          </a:prstGeom>
        </p:spPr>
        <p:txBody>
          <a:bodyPr lIns="0" tIns="0" rIns="0" bIns="0" rtlCol="0" anchor="t">
            <a:spAutoFit/>
          </a:bodyPr>
          <a:lstStyle/>
          <a:p>
            <a:pPr algn="ctr">
              <a:lnSpc>
                <a:spcPts val="5085"/>
              </a:lnSpc>
            </a:pPr>
            <a:r>
              <a:rPr lang="en-US" sz="4500" spc="-134">
                <a:solidFill>
                  <a:srgbClr val="000000"/>
                </a:solidFill>
                <a:latin typeface="Poppins Bold" panose="00000800000000000000"/>
              </a:rPr>
              <a:t>Potensi UMKM Kabupaten Blitar</a:t>
            </a:r>
            <a:endParaRPr lang="en-US" sz="4500" spc="-134">
              <a:solidFill>
                <a:srgbClr val="000000"/>
              </a:solidFill>
              <a:latin typeface="Poppins Bold" panose="00000800000000000000"/>
            </a:endParaRPr>
          </a:p>
        </p:txBody>
      </p:sp>
      <p:grpSp>
        <p:nvGrpSpPr>
          <p:cNvPr id="33" name="Group 33"/>
          <p:cNvGrpSpPr>
            <a:grpSpLocks noChangeAspect="1"/>
          </p:cNvGrpSpPr>
          <p:nvPr/>
        </p:nvGrpSpPr>
        <p:grpSpPr>
          <a:xfrm rot="0">
            <a:off x="16148934" y="2263897"/>
            <a:ext cx="1673217" cy="1631283"/>
            <a:chOff x="0" y="0"/>
            <a:chExt cx="5118100" cy="4989830"/>
          </a:xfrm>
        </p:grpSpPr>
        <p:sp>
          <p:nvSpPr>
            <p:cNvPr id="34" name="Freeform 34"/>
            <p:cNvSpPr/>
            <p:nvPr/>
          </p:nvSpPr>
          <p:spPr>
            <a:xfrm>
              <a:off x="34290" y="35560"/>
              <a:ext cx="5049520" cy="4922520"/>
            </a:xfrm>
            <a:custGeom>
              <a:avLst/>
              <a:gdLst/>
              <a:ahLst/>
              <a:cxnLst/>
              <a:rect l="l" t="t" r="r" b="b"/>
              <a:pathLst>
                <a:path w="5049520" h="4922520">
                  <a:moveTo>
                    <a:pt x="2524760" y="0"/>
                  </a:moveTo>
                  <a:lnTo>
                    <a:pt x="500380" y="975360"/>
                  </a:lnTo>
                  <a:lnTo>
                    <a:pt x="0" y="3166110"/>
                  </a:lnTo>
                  <a:lnTo>
                    <a:pt x="1400810" y="4922520"/>
                  </a:lnTo>
                  <a:lnTo>
                    <a:pt x="3648710" y="4922520"/>
                  </a:lnTo>
                  <a:lnTo>
                    <a:pt x="5049520" y="3166110"/>
                  </a:lnTo>
                  <a:lnTo>
                    <a:pt x="4550410" y="975360"/>
                  </a:lnTo>
                  <a:lnTo>
                    <a:pt x="2524760" y="0"/>
                  </a:lnTo>
                  <a:close/>
                </a:path>
              </a:pathLst>
            </a:custGeom>
            <a:blipFill>
              <a:blip r:embed="rId9"/>
              <a:stretch>
                <a:fillRect l="-21817" r="-21817"/>
              </a:stretch>
            </a:blipFill>
          </p:spPr>
        </p:sp>
        <p:sp>
          <p:nvSpPr>
            <p:cNvPr id="35" name="Freeform 35"/>
            <p:cNvSpPr/>
            <p:nvPr/>
          </p:nvSpPr>
          <p:spPr>
            <a:xfrm>
              <a:off x="0" y="0"/>
              <a:ext cx="5118100" cy="4989830"/>
            </a:xfrm>
            <a:custGeom>
              <a:avLst/>
              <a:gdLst/>
              <a:ahLst/>
              <a:cxnLst/>
              <a:rect l="l" t="t" r="r" b="b"/>
              <a:pathLst>
                <a:path w="5118100" h="4989830">
                  <a:moveTo>
                    <a:pt x="3698240" y="4989830"/>
                  </a:moveTo>
                  <a:lnTo>
                    <a:pt x="1419860" y="4989830"/>
                  </a:lnTo>
                  <a:lnTo>
                    <a:pt x="0" y="3209290"/>
                  </a:lnTo>
                  <a:lnTo>
                    <a:pt x="506730" y="988060"/>
                  </a:lnTo>
                  <a:lnTo>
                    <a:pt x="520700" y="981710"/>
                  </a:lnTo>
                  <a:lnTo>
                    <a:pt x="2559050" y="0"/>
                  </a:lnTo>
                  <a:lnTo>
                    <a:pt x="2573020" y="6350"/>
                  </a:lnTo>
                  <a:lnTo>
                    <a:pt x="4611370" y="988060"/>
                  </a:lnTo>
                  <a:lnTo>
                    <a:pt x="5118100" y="3209290"/>
                  </a:lnTo>
                  <a:lnTo>
                    <a:pt x="3698240" y="4989830"/>
                  </a:lnTo>
                  <a:close/>
                  <a:moveTo>
                    <a:pt x="1450340" y="4926330"/>
                  </a:moveTo>
                  <a:lnTo>
                    <a:pt x="3667760" y="4926330"/>
                  </a:lnTo>
                  <a:lnTo>
                    <a:pt x="5049520" y="3192780"/>
                  </a:lnTo>
                  <a:lnTo>
                    <a:pt x="4556760" y="1032510"/>
                  </a:lnTo>
                  <a:lnTo>
                    <a:pt x="2559050" y="69850"/>
                  </a:lnTo>
                  <a:lnTo>
                    <a:pt x="562610" y="1032510"/>
                  </a:lnTo>
                  <a:lnTo>
                    <a:pt x="68580" y="3194050"/>
                  </a:lnTo>
                  <a:lnTo>
                    <a:pt x="1450340" y="4926330"/>
                  </a:lnTo>
                  <a:close/>
                </a:path>
              </a:pathLst>
            </a:custGeom>
            <a:solidFill>
              <a:srgbClr val="FFA800"/>
            </a:solidFill>
          </p:spPr>
        </p:sp>
      </p:grpSp>
      <p:sp>
        <p:nvSpPr>
          <p:cNvPr id="36" name="TextBox 36"/>
          <p:cNvSpPr txBox="1"/>
          <p:nvPr/>
        </p:nvSpPr>
        <p:spPr>
          <a:xfrm>
            <a:off x="7287287" y="9433986"/>
            <a:ext cx="10347145" cy="316865"/>
          </a:xfrm>
          <a:prstGeom prst="rect">
            <a:avLst/>
          </a:prstGeom>
        </p:spPr>
        <p:txBody>
          <a:bodyPr lIns="0" tIns="0" rIns="0" bIns="0" rtlCol="0" anchor="t">
            <a:spAutoFit/>
          </a:bodyPr>
          <a:lstStyle/>
          <a:p>
            <a:pPr algn="ctr">
              <a:lnSpc>
                <a:spcPts val="2380"/>
              </a:lnSpc>
            </a:pPr>
            <a:r>
              <a:rPr lang="en-US" sz="2000">
                <a:solidFill>
                  <a:srgbClr val="000000"/>
                </a:solidFill>
                <a:latin typeface="Poppins Bold" panose="00000800000000000000"/>
              </a:rPr>
              <a:t>Tabel Potensi UMKM di Kabupaten Blitar</a:t>
            </a:r>
            <a:endParaRPr lang="en-US" sz="2000">
              <a:solidFill>
                <a:srgbClr val="000000"/>
              </a:solidFill>
              <a:latin typeface="Poppins Bold" panose="0000080000000000000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7088141" y="-2463189"/>
            <a:ext cx="3189361" cy="2729957"/>
            <a:chOff x="0" y="0"/>
            <a:chExt cx="830882" cy="711200"/>
          </a:xfrm>
        </p:grpSpPr>
        <p:sp>
          <p:nvSpPr>
            <p:cNvPr id="3" name="Freeform 3"/>
            <p:cNvSpPr/>
            <p:nvPr/>
          </p:nvSpPr>
          <p:spPr>
            <a:xfrm>
              <a:off x="0" y="0"/>
              <a:ext cx="830882" cy="711200"/>
            </a:xfrm>
            <a:custGeom>
              <a:avLst/>
              <a:gdLst/>
              <a:ahLst/>
              <a:cxnLst/>
              <a:rect l="l" t="t" r="r" b="b"/>
              <a:pathLst>
                <a:path w="830882" h="711200">
                  <a:moveTo>
                    <a:pt x="415441" y="0"/>
                  </a:moveTo>
                  <a:lnTo>
                    <a:pt x="830882" y="711200"/>
                  </a:lnTo>
                  <a:lnTo>
                    <a:pt x="0" y="711200"/>
                  </a:lnTo>
                  <a:lnTo>
                    <a:pt x="415441" y="0"/>
                  </a:lnTo>
                  <a:close/>
                </a:path>
              </a:pathLst>
            </a:custGeom>
            <a:solidFill>
              <a:srgbClr val="400C6D"/>
            </a:solidFill>
          </p:spPr>
        </p:sp>
        <p:sp>
          <p:nvSpPr>
            <p:cNvPr id="4" name="TextBox 4"/>
            <p:cNvSpPr txBox="1"/>
            <p:nvPr/>
          </p:nvSpPr>
          <p:spPr>
            <a:xfrm>
              <a:off x="127000" y="292100"/>
              <a:ext cx="558800" cy="368300"/>
            </a:xfrm>
            <a:prstGeom prst="rect">
              <a:avLst/>
            </a:prstGeom>
          </p:spPr>
          <p:txBody>
            <a:bodyPr lIns="50800" tIns="50800" rIns="50800" bIns="50800" rtlCol="0" anchor="ctr"/>
            <a:lstStyle/>
            <a:p>
              <a:pPr algn="ctr">
                <a:lnSpc>
                  <a:spcPts val="2660"/>
                </a:lnSpc>
              </a:pPr>
            </a:p>
          </p:txBody>
        </p:sp>
      </p:grpSp>
      <p:grpSp>
        <p:nvGrpSpPr>
          <p:cNvPr id="5" name="Group 5"/>
          <p:cNvGrpSpPr/>
          <p:nvPr/>
        </p:nvGrpSpPr>
        <p:grpSpPr>
          <a:xfrm rot="0">
            <a:off x="4322378" y="256972"/>
            <a:ext cx="8648860" cy="1909774"/>
            <a:chOff x="0" y="0"/>
            <a:chExt cx="2277889" cy="502986"/>
          </a:xfrm>
        </p:grpSpPr>
        <p:sp>
          <p:nvSpPr>
            <p:cNvPr id="6" name="Freeform 6"/>
            <p:cNvSpPr/>
            <p:nvPr/>
          </p:nvSpPr>
          <p:spPr>
            <a:xfrm>
              <a:off x="0" y="0"/>
              <a:ext cx="2277889" cy="502986"/>
            </a:xfrm>
            <a:custGeom>
              <a:avLst/>
              <a:gdLst/>
              <a:ahLst/>
              <a:cxnLst/>
              <a:rect l="l" t="t" r="r" b="b"/>
              <a:pathLst>
                <a:path w="2277889" h="502986">
                  <a:moveTo>
                    <a:pt x="45652" y="0"/>
                  </a:moveTo>
                  <a:lnTo>
                    <a:pt x="2232237" y="0"/>
                  </a:lnTo>
                  <a:cubicBezTo>
                    <a:pt x="2257450" y="0"/>
                    <a:pt x="2277889" y="20439"/>
                    <a:pt x="2277889" y="45652"/>
                  </a:cubicBezTo>
                  <a:lnTo>
                    <a:pt x="2277889" y="457334"/>
                  </a:lnTo>
                  <a:cubicBezTo>
                    <a:pt x="2277889" y="469441"/>
                    <a:pt x="2273079" y="481053"/>
                    <a:pt x="2264518" y="489614"/>
                  </a:cubicBezTo>
                  <a:cubicBezTo>
                    <a:pt x="2255956" y="498176"/>
                    <a:pt x="2244345" y="502986"/>
                    <a:pt x="2232237" y="502986"/>
                  </a:cubicBezTo>
                  <a:lnTo>
                    <a:pt x="45652" y="502986"/>
                  </a:lnTo>
                  <a:cubicBezTo>
                    <a:pt x="33544" y="502986"/>
                    <a:pt x="21933" y="498176"/>
                    <a:pt x="13371" y="489614"/>
                  </a:cubicBezTo>
                  <a:cubicBezTo>
                    <a:pt x="4810" y="481053"/>
                    <a:pt x="0" y="469441"/>
                    <a:pt x="0" y="457334"/>
                  </a:cubicBezTo>
                  <a:lnTo>
                    <a:pt x="0" y="45652"/>
                  </a:lnTo>
                  <a:cubicBezTo>
                    <a:pt x="0" y="33544"/>
                    <a:pt x="4810" y="21933"/>
                    <a:pt x="13371" y="13371"/>
                  </a:cubicBezTo>
                  <a:cubicBezTo>
                    <a:pt x="21933" y="4810"/>
                    <a:pt x="33544" y="0"/>
                    <a:pt x="45652" y="0"/>
                  </a:cubicBezTo>
                  <a:close/>
                </a:path>
              </a:pathLst>
            </a:custGeom>
            <a:solidFill>
              <a:srgbClr val="F7A739"/>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60"/>
                </a:lnSpc>
              </a:pPr>
            </a:p>
          </p:txBody>
        </p:sp>
      </p:grpSp>
      <p:sp>
        <p:nvSpPr>
          <p:cNvPr id="8" name="Freeform 8"/>
          <p:cNvSpPr/>
          <p:nvPr/>
        </p:nvSpPr>
        <p:spPr>
          <a:xfrm>
            <a:off x="1116330" y="328424"/>
            <a:ext cx="2740696" cy="7055032"/>
          </a:xfrm>
          <a:custGeom>
            <a:avLst/>
            <a:gdLst/>
            <a:ahLst/>
            <a:cxnLst/>
            <a:rect l="l" t="t" r="r" b="b"/>
            <a:pathLst>
              <a:path w="2740696" h="7055032">
                <a:moveTo>
                  <a:pt x="0" y="0"/>
                </a:moveTo>
                <a:lnTo>
                  <a:pt x="2740696" y="0"/>
                </a:lnTo>
                <a:lnTo>
                  <a:pt x="2740696" y="7055032"/>
                </a:lnTo>
                <a:lnTo>
                  <a:pt x="0" y="7055032"/>
                </a:lnTo>
                <a:lnTo>
                  <a:pt x="0" y="0"/>
                </a:lnTo>
                <a:close/>
              </a:path>
            </a:pathLst>
          </a:custGeom>
          <a:blipFill>
            <a:blip r:embed="rId1"/>
            <a:stretch>
              <a:fillRect/>
            </a:stretch>
          </a:blipFill>
        </p:spPr>
      </p:sp>
      <p:sp>
        <p:nvSpPr>
          <p:cNvPr id="9" name="Freeform 9"/>
          <p:cNvSpPr/>
          <p:nvPr/>
        </p:nvSpPr>
        <p:spPr>
          <a:xfrm>
            <a:off x="13123249" y="328424"/>
            <a:ext cx="3237635" cy="7055032"/>
          </a:xfrm>
          <a:custGeom>
            <a:avLst/>
            <a:gdLst/>
            <a:ahLst/>
            <a:cxnLst/>
            <a:rect l="l" t="t" r="r" b="b"/>
            <a:pathLst>
              <a:path w="3237635" h="7055032">
                <a:moveTo>
                  <a:pt x="0" y="0"/>
                </a:moveTo>
                <a:lnTo>
                  <a:pt x="3237635" y="0"/>
                </a:lnTo>
                <a:lnTo>
                  <a:pt x="3237635" y="7055032"/>
                </a:lnTo>
                <a:lnTo>
                  <a:pt x="0" y="7055032"/>
                </a:lnTo>
                <a:lnTo>
                  <a:pt x="0" y="0"/>
                </a:lnTo>
                <a:close/>
              </a:path>
            </a:pathLst>
          </a:custGeom>
          <a:blipFill>
            <a:blip r:embed="rId2"/>
            <a:stretch>
              <a:fillRect/>
            </a:stretch>
          </a:blipFill>
        </p:spPr>
      </p:sp>
      <p:sp>
        <p:nvSpPr>
          <p:cNvPr id="10" name="Freeform 10"/>
          <p:cNvSpPr/>
          <p:nvPr/>
        </p:nvSpPr>
        <p:spPr>
          <a:xfrm>
            <a:off x="6982545" y="2433917"/>
            <a:ext cx="3328527" cy="4574790"/>
          </a:xfrm>
          <a:custGeom>
            <a:avLst/>
            <a:gdLst/>
            <a:ahLst/>
            <a:cxnLst/>
            <a:rect l="l" t="t" r="r" b="b"/>
            <a:pathLst>
              <a:path w="3328527" h="4574790">
                <a:moveTo>
                  <a:pt x="0" y="0"/>
                </a:moveTo>
                <a:lnTo>
                  <a:pt x="3328527" y="0"/>
                </a:lnTo>
                <a:lnTo>
                  <a:pt x="3328527" y="4574789"/>
                </a:lnTo>
                <a:lnTo>
                  <a:pt x="0" y="4574789"/>
                </a:lnTo>
                <a:lnTo>
                  <a:pt x="0" y="0"/>
                </a:lnTo>
                <a:close/>
              </a:path>
            </a:pathLst>
          </a:custGeom>
          <a:blipFill>
            <a:blip r:embed="rId3"/>
            <a:stretch>
              <a:fillRect/>
            </a:stretch>
          </a:blipFill>
        </p:spPr>
      </p:sp>
      <p:sp>
        <p:nvSpPr>
          <p:cNvPr id="11" name="Freeform 11"/>
          <p:cNvSpPr/>
          <p:nvPr/>
        </p:nvSpPr>
        <p:spPr>
          <a:xfrm>
            <a:off x="16655193" y="256972"/>
            <a:ext cx="1208214" cy="1131094"/>
          </a:xfrm>
          <a:custGeom>
            <a:avLst/>
            <a:gdLst/>
            <a:ahLst/>
            <a:cxnLst/>
            <a:rect l="l" t="t" r="r" b="b"/>
            <a:pathLst>
              <a:path w="1208214" h="1131094">
                <a:moveTo>
                  <a:pt x="0" y="0"/>
                </a:moveTo>
                <a:lnTo>
                  <a:pt x="1208214" y="0"/>
                </a:lnTo>
                <a:lnTo>
                  <a:pt x="1208214" y="1131095"/>
                </a:lnTo>
                <a:lnTo>
                  <a:pt x="0" y="1131095"/>
                </a:lnTo>
                <a:lnTo>
                  <a:pt x="0" y="0"/>
                </a:lnTo>
                <a:close/>
              </a:path>
            </a:pathLst>
          </a:custGeom>
          <a:blipFill>
            <a:blip r:embed="rId4"/>
            <a:stretch>
              <a:fillRect/>
            </a:stretch>
          </a:blipFill>
        </p:spPr>
      </p:sp>
      <p:grpSp>
        <p:nvGrpSpPr>
          <p:cNvPr id="12" name="Group 12"/>
          <p:cNvGrpSpPr>
            <a:grpSpLocks noChangeAspect="1"/>
          </p:cNvGrpSpPr>
          <p:nvPr/>
        </p:nvGrpSpPr>
        <p:grpSpPr>
          <a:xfrm rot="0">
            <a:off x="14742067" y="7008706"/>
            <a:ext cx="9326880" cy="3230209"/>
            <a:chOff x="0" y="0"/>
            <a:chExt cx="7620000" cy="2639060"/>
          </a:xfrm>
        </p:grpSpPr>
        <p:sp>
          <p:nvSpPr>
            <p:cNvPr id="13" name="Freeform 13"/>
            <p:cNvSpPr/>
            <p:nvPr/>
          </p:nvSpPr>
          <p:spPr>
            <a:xfrm>
              <a:off x="5334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solidFill>
              <a:srgbClr val="000000">
                <a:alpha val="0"/>
              </a:srgbClr>
            </a:solidFill>
            <a:ln w="12700">
              <a:solidFill>
                <a:srgbClr val="000000"/>
              </a:solidFill>
            </a:ln>
          </p:spPr>
        </p:sp>
        <p:sp>
          <p:nvSpPr>
            <p:cNvPr id="14" name="Freeform 14"/>
            <p:cNvSpPr/>
            <p:nvPr/>
          </p:nvSpPr>
          <p:spPr>
            <a:xfrm>
              <a:off x="3810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solidFill>
              <a:srgbClr val="000000">
                <a:alpha val="0"/>
              </a:srgbClr>
            </a:solidFill>
            <a:ln w="12700">
              <a:solidFill>
                <a:srgbClr val="000000"/>
              </a:solidFill>
            </a:ln>
          </p:spPr>
        </p:sp>
        <p:sp>
          <p:nvSpPr>
            <p:cNvPr id="15" name="Freeform 15"/>
            <p:cNvSpPr/>
            <p:nvPr/>
          </p:nvSpPr>
          <p:spPr>
            <a:xfrm>
              <a:off x="2286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solidFill>
              <a:srgbClr val="400C6D"/>
            </a:solidFill>
            <a:ln w="12700">
              <a:solidFill>
                <a:srgbClr val="000000"/>
              </a:solidFill>
            </a:ln>
          </p:spPr>
        </p:sp>
        <p:sp>
          <p:nvSpPr>
            <p:cNvPr id="16" name="Freeform 16"/>
            <p:cNvSpPr/>
            <p:nvPr/>
          </p:nvSpPr>
          <p:spPr>
            <a:xfrm>
              <a:off x="0" y="0"/>
              <a:ext cx="3048000" cy="2639060"/>
            </a:xfrm>
            <a:custGeom>
              <a:avLst/>
              <a:gdLst/>
              <a:ahLst/>
              <a:cxnLst/>
              <a:rect l="l" t="t" r="r" b="b"/>
              <a:pathLst>
                <a:path w="3048000" h="2639060">
                  <a:moveTo>
                    <a:pt x="2286000" y="0"/>
                  </a:moveTo>
                  <a:lnTo>
                    <a:pt x="762000" y="0"/>
                  </a:lnTo>
                  <a:lnTo>
                    <a:pt x="0" y="1319530"/>
                  </a:lnTo>
                  <a:lnTo>
                    <a:pt x="762000" y="2639060"/>
                  </a:lnTo>
                  <a:lnTo>
                    <a:pt x="2286000" y="2639060"/>
                  </a:lnTo>
                  <a:lnTo>
                    <a:pt x="3048000" y="1319530"/>
                  </a:lnTo>
                  <a:close/>
                </a:path>
              </a:pathLst>
            </a:custGeom>
            <a:blipFill>
              <a:blip r:embed="rId5"/>
              <a:stretch>
                <a:fillRect l="-2454" r="-2454"/>
              </a:stretch>
            </a:blipFill>
          </p:spPr>
        </p:sp>
      </p:grpSp>
      <p:grpSp>
        <p:nvGrpSpPr>
          <p:cNvPr id="17" name="Group 17"/>
          <p:cNvGrpSpPr>
            <a:grpSpLocks noChangeAspect="1"/>
          </p:cNvGrpSpPr>
          <p:nvPr/>
        </p:nvGrpSpPr>
        <p:grpSpPr>
          <a:xfrm rot="0">
            <a:off x="6468857" y="7054339"/>
            <a:ext cx="2260617" cy="2203961"/>
            <a:chOff x="0" y="0"/>
            <a:chExt cx="5118100" cy="4989830"/>
          </a:xfrm>
        </p:grpSpPr>
        <p:sp>
          <p:nvSpPr>
            <p:cNvPr id="18" name="Freeform 18"/>
            <p:cNvSpPr/>
            <p:nvPr/>
          </p:nvSpPr>
          <p:spPr>
            <a:xfrm>
              <a:off x="34290" y="35560"/>
              <a:ext cx="5049520" cy="4922520"/>
            </a:xfrm>
            <a:custGeom>
              <a:avLst/>
              <a:gdLst/>
              <a:ahLst/>
              <a:cxnLst/>
              <a:rect l="l" t="t" r="r" b="b"/>
              <a:pathLst>
                <a:path w="5049520" h="4922520">
                  <a:moveTo>
                    <a:pt x="2524760" y="0"/>
                  </a:moveTo>
                  <a:lnTo>
                    <a:pt x="500380" y="975360"/>
                  </a:lnTo>
                  <a:lnTo>
                    <a:pt x="0" y="3166110"/>
                  </a:lnTo>
                  <a:lnTo>
                    <a:pt x="1400810" y="4922520"/>
                  </a:lnTo>
                  <a:lnTo>
                    <a:pt x="3648710" y="4922520"/>
                  </a:lnTo>
                  <a:lnTo>
                    <a:pt x="5049520" y="3166110"/>
                  </a:lnTo>
                  <a:lnTo>
                    <a:pt x="4550410" y="975360"/>
                  </a:lnTo>
                  <a:lnTo>
                    <a:pt x="2524760" y="0"/>
                  </a:lnTo>
                  <a:close/>
                </a:path>
              </a:pathLst>
            </a:custGeom>
            <a:blipFill>
              <a:blip r:embed="rId6"/>
              <a:stretch>
                <a:fillRect l="-37150" r="-37150"/>
              </a:stretch>
            </a:blipFill>
          </p:spPr>
        </p:sp>
        <p:sp>
          <p:nvSpPr>
            <p:cNvPr id="19" name="Freeform 19"/>
            <p:cNvSpPr/>
            <p:nvPr/>
          </p:nvSpPr>
          <p:spPr>
            <a:xfrm>
              <a:off x="0" y="0"/>
              <a:ext cx="5118100" cy="4989830"/>
            </a:xfrm>
            <a:custGeom>
              <a:avLst/>
              <a:gdLst/>
              <a:ahLst/>
              <a:cxnLst/>
              <a:rect l="l" t="t" r="r" b="b"/>
              <a:pathLst>
                <a:path w="5118100" h="4989830">
                  <a:moveTo>
                    <a:pt x="3698240" y="4989830"/>
                  </a:moveTo>
                  <a:lnTo>
                    <a:pt x="1419860" y="4989830"/>
                  </a:lnTo>
                  <a:lnTo>
                    <a:pt x="0" y="3209290"/>
                  </a:lnTo>
                  <a:lnTo>
                    <a:pt x="506730" y="988060"/>
                  </a:lnTo>
                  <a:lnTo>
                    <a:pt x="520700" y="981710"/>
                  </a:lnTo>
                  <a:lnTo>
                    <a:pt x="2559050" y="0"/>
                  </a:lnTo>
                  <a:lnTo>
                    <a:pt x="2573020" y="6350"/>
                  </a:lnTo>
                  <a:lnTo>
                    <a:pt x="4611370" y="988060"/>
                  </a:lnTo>
                  <a:lnTo>
                    <a:pt x="5118100" y="3209290"/>
                  </a:lnTo>
                  <a:lnTo>
                    <a:pt x="3698240" y="4989830"/>
                  </a:lnTo>
                  <a:close/>
                  <a:moveTo>
                    <a:pt x="1450340" y="4926330"/>
                  </a:moveTo>
                  <a:lnTo>
                    <a:pt x="3667760" y="4926330"/>
                  </a:lnTo>
                  <a:lnTo>
                    <a:pt x="5049520" y="3192780"/>
                  </a:lnTo>
                  <a:lnTo>
                    <a:pt x="4556760" y="1032510"/>
                  </a:lnTo>
                  <a:lnTo>
                    <a:pt x="2559050" y="69850"/>
                  </a:lnTo>
                  <a:lnTo>
                    <a:pt x="562610" y="1032510"/>
                  </a:lnTo>
                  <a:lnTo>
                    <a:pt x="68580" y="3194050"/>
                  </a:lnTo>
                  <a:lnTo>
                    <a:pt x="1450340" y="4926330"/>
                  </a:lnTo>
                  <a:close/>
                </a:path>
              </a:pathLst>
            </a:custGeom>
            <a:solidFill>
              <a:srgbClr val="FFA800"/>
            </a:solidFill>
          </p:spPr>
        </p:sp>
      </p:grpSp>
      <p:grpSp>
        <p:nvGrpSpPr>
          <p:cNvPr id="20" name="Group 20"/>
          <p:cNvGrpSpPr>
            <a:grpSpLocks noChangeAspect="1"/>
          </p:cNvGrpSpPr>
          <p:nvPr/>
        </p:nvGrpSpPr>
        <p:grpSpPr>
          <a:xfrm rot="0">
            <a:off x="10462582" y="4721312"/>
            <a:ext cx="2260617" cy="2203961"/>
            <a:chOff x="0" y="0"/>
            <a:chExt cx="5118100" cy="4989830"/>
          </a:xfrm>
        </p:grpSpPr>
        <p:sp>
          <p:nvSpPr>
            <p:cNvPr id="21" name="Freeform 21"/>
            <p:cNvSpPr/>
            <p:nvPr/>
          </p:nvSpPr>
          <p:spPr>
            <a:xfrm>
              <a:off x="34290" y="35560"/>
              <a:ext cx="5049520" cy="4922520"/>
            </a:xfrm>
            <a:custGeom>
              <a:avLst/>
              <a:gdLst/>
              <a:ahLst/>
              <a:cxnLst/>
              <a:rect l="l" t="t" r="r" b="b"/>
              <a:pathLst>
                <a:path w="5049520" h="4922520">
                  <a:moveTo>
                    <a:pt x="2524760" y="0"/>
                  </a:moveTo>
                  <a:lnTo>
                    <a:pt x="500380" y="975360"/>
                  </a:lnTo>
                  <a:lnTo>
                    <a:pt x="0" y="3166110"/>
                  </a:lnTo>
                  <a:lnTo>
                    <a:pt x="1400810" y="4922520"/>
                  </a:lnTo>
                  <a:lnTo>
                    <a:pt x="3648710" y="4922520"/>
                  </a:lnTo>
                  <a:lnTo>
                    <a:pt x="5049520" y="3166110"/>
                  </a:lnTo>
                  <a:lnTo>
                    <a:pt x="4550410" y="975360"/>
                  </a:lnTo>
                  <a:lnTo>
                    <a:pt x="2524760" y="0"/>
                  </a:lnTo>
                  <a:close/>
                </a:path>
              </a:pathLst>
            </a:custGeom>
            <a:blipFill>
              <a:blip r:embed="rId7"/>
              <a:stretch>
                <a:fillRect l="-22688" r="-22688"/>
              </a:stretch>
            </a:blipFill>
          </p:spPr>
        </p:sp>
        <p:sp>
          <p:nvSpPr>
            <p:cNvPr id="22" name="Freeform 22"/>
            <p:cNvSpPr/>
            <p:nvPr/>
          </p:nvSpPr>
          <p:spPr>
            <a:xfrm>
              <a:off x="0" y="0"/>
              <a:ext cx="5118100" cy="4989830"/>
            </a:xfrm>
            <a:custGeom>
              <a:avLst/>
              <a:gdLst/>
              <a:ahLst/>
              <a:cxnLst/>
              <a:rect l="l" t="t" r="r" b="b"/>
              <a:pathLst>
                <a:path w="5118100" h="4989830">
                  <a:moveTo>
                    <a:pt x="3698240" y="4989830"/>
                  </a:moveTo>
                  <a:lnTo>
                    <a:pt x="1419860" y="4989830"/>
                  </a:lnTo>
                  <a:lnTo>
                    <a:pt x="0" y="3209290"/>
                  </a:lnTo>
                  <a:lnTo>
                    <a:pt x="506730" y="988060"/>
                  </a:lnTo>
                  <a:lnTo>
                    <a:pt x="520700" y="981710"/>
                  </a:lnTo>
                  <a:lnTo>
                    <a:pt x="2559050" y="0"/>
                  </a:lnTo>
                  <a:lnTo>
                    <a:pt x="2573020" y="6350"/>
                  </a:lnTo>
                  <a:lnTo>
                    <a:pt x="4611370" y="988060"/>
                  </a:lnTo>
                  <a:lnTo>
                    <a:pt x="5118100" y="3209290"/>
                  </a:lnTo>
                  <a:lnTo>
                    <a:pt x="3698240" y="4989830"/>
                  </a:lnTo>
                  <a:close/>
                  <a:moveTo>
                    <a:pt x="1450340" y="4926330"/>
                  </a:moveTo>
                  <a:lnTo>
                    <a:pt x="3667760" y="4926330"/>
                  </a:lnTo>
                  <a:lnTo>
                    <a:pt x="5049520" y="3192780"/>
                  </a:lnTo>
                  <a:lnTo>
                    <a:pt x="4556760" y="1032510"/>
                  </a:lnTo>
                  <a:lnTo>
                    <a:pt x="2559050" y="69850"/>
                  </a:lnTo>
                  <a:lnTo>
                    <a:pt x="562610" y="1032510"/>
                  </a:lnTo>
                  <a:lnTo>
                    <a:pt x="68580" y="3194050"/>
                  </a:lnTo>
                  <a:lnTo>
                    <a:pt x="1450340" y="4926330"/>
                  </a:lnTo>
                  <a:close/>
                </a:path>
              </a:pathLst>
            </a:custGeom>
            <a:solidFill>
              <a:srgbClr val="FFA800"/>
            </a:solidFill>
          </p:spPr>
        </p:sp>
      </p:grpSp>
      <p:grpSp>
        <p:nvGrpSpPr>
          <p:cNvPr id="23" name="Group 23"/>
          <p:cNvGrpSpPr>
            <a:grpSpLocks noChangeAspect="1"/>
          </p:cNvGrpSpPr>
          <p:nvPr/>
        </p:nvGrpSpPr>
        <p:grpSpPr>
          <a:xfrm rot="0">
            <a:off x="4322378" y="3142981"/>
            <a:ext cx="2051945" cy="2000519"/>
            <a:chOff x="0" y="0"/>
            <a:chExt cx="5118100" cy="4989830"/>
          </a:xfrm>
        </p:grpSpPr>
        <p:sp>
          <p:nvSpPr>
            <p:cNvPr id="24" name="Freeform 24"/>
            <p:cNvSpPr/>
            <p:nvPr/>
          </p:nvSpPr>
          <p:spPr>
            <a:xfrm>
              <a:off x="34290" y="35560"/>
              <a:ext cx="5049520" cy="4922520"/>
            </a:xfrm>
            <a:custGeom>
              <a:avLst/>
              <a:gdLst/>
              <a:ahLst/>
              <a:cxnLst/>
              <a:rect l="l" t="t" r="r" b="b"/>
              <a:pathLst>
                <a:path w="5049520" h="4922520">
                  <a:moveTo>
                    <a:pt x="2524760" y="0"/>
                  </a:moveTo>
                  <a:lnTo>
                    <a:pt x="500380" y="975360"/>
                  </a:lnTo>
                  <a:lnTo>
                    <a:pt x="0" y="3166110"/>
                  </a:lnTo>
                  <a:lnTo>
                    <a:pt x="1400810" y="4922520"/>
                  </a:lnTo>
                  <a:lnTo>
                    <a:pt x="3648710" y="4922520"/>
                  </a:lnTo>
                  <a:lnTo>
                    <a:pt x="5049520" y="3166110"/>
                  </a:lnTo>
                  <a:lnTo>
                    <a:pt x="4550410" y="975360"/>
                  </a:lnTo>
                  <a:lnTo>
                    <a:pt x="2524760" y="0"/>
                  </a:lnTo>
                  <a:close/>
                </a:path>
              </a:pathLst>
            </a:custGeom>
            <a:blipFill>
              <a:blip r:embed="rId8"/>
              <a:stretch>
                <a:fillRect l="-36637" r="-36638"/>
              </a:stretch>
            </a:blipFill>
          </p:spPr>
        </p:sp>
        <p:sp>
          <p:nvSpPr>
            <p:cNvPr id="25" name="Freeform 25"/>
            <p:cNvSpPr/>
            <p:nvPr/>
          </p:nvSpPr>
          <p:spPr>
            <a:xfrm>
              <a:off x="0" y="0"/>
              <a:ext cx="5118100" cy="4989830"/>
            </a:xfrm>
            <a:custGeom>
              <a:avLst/>
              <a:gdLst/>
              <a:ahLst/>
              <a:cxnLst/>
              <a:rect l="l" t="t" r="r" b="b"/>
              <a:pathLst>
                <a:path w="5118100" h="4989830">
                  <a:moveTo>
                    <a:pt x="3698240" y="4989830"/>
                  </a:moveTo>
                  <a:lnTo>
                    <a:pt x="1419860" y="4989830"/>
                  </a:lnTo>
                  <a:lnTo>
                    <a:pt x="0" y="3209290"/>
                  </a:lnTo>
                  <a:lnTo>
                    <a:pt x="506730" y="988060"/>
                  </a:lnTo>
                  <a:lnTo>
                    <a:pt x="520700" y="981710"/>
                  </a:lnTo>
                  <a:lnTo>
                    <a:pt x="2559050" y="0"/>
                  </a:lnTo>
                  <a:lnTo>
                    <a:pt x="2573020" y="6350"/>
                  </a:lnTo>
                  <a:lnTo>
                    <a:pt x="4611370" y="988060"/>
                  </a:lnTo>
                  <a:lnTo>
                    <a:pt x="5118100" y="3209290"/>
                  </a:lnTo>
                  <a:lnTo>
                    <a:pt x="3698240" y="4989830"/>
                  </a:lnTo>
                  <a:close/>
                  <a:moveTo>
                    <a:pt x="1450340" y="4926330"/>
                  </a:moveTo>
                  <a:lnTo>
                    <a:pt x="3667760" y="4926330"/>
                  </a:lnTo>
                  <a:lnTo>
                    <a:pt x="5049520" y="3192780"/>
                  </a:lnTo>
                  <a:lnTo>
                    <a:pt x="4556760" y="1032510"/>
                  </a:lnTo>
                  <a:lnTo>
                    <a:pt x="2559050" y="69850"/>
                  </a:lnTo>
                  <a:lnTo>
                    <a:pt x="562610" y="1032510"/>
                  </a:lnTo>
                  <a:lnTo>
                    <a:pt x="68580" y="3194050"/>
                  </a:lnTo>
                  <a:lnTo>
                    <a:pt x="1450340" y="4926330"/>
                  </a:lnTo>
                  <a:close/>
                </a:path>
              </a:pathLst>
            </a:custGeom>
            <a:solidFill>
              <a:srgbClr val="FFA800"/>
            </a:solidFill>
          </p:spPr>
        </p:sp>
      </p:grpSp>
      <p:grpSp>
        <p:nvGrpSpPr>
          <p:cNvPr id="26" name="Group 26"/>
          <p:cNvGrpSpPr>
            <a:grpSpLocks noChangeAspect="1"/>
          </p:cNvGrpSpPr>
          <p:nvPr/>
        </p:nvGrpSpPr>
        <p:grpSpPr>
          <a:xfrm rot="0">
            <a:off x="-6417323" y="7643195"/>
            <a:ext cx="9326880" cy="3230209"/>
            <a:chOff x="0" y="0"/>
            <a:chExt cx="7620000" cy="2639060"/>
          </a:xfrm>
        </p:grpSpPr>
        <p:sp>
          <p:nvSpPr>
            <p:cNvPr id="27" name="Freeform 27"/>
            <p:cNvSpPr/>
            <p:nvPr/>
          </p:nvSpPr>
          <p:spPr>
            <a:xfrm>
              <a:off x="5334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blipFill>
              <a:blip r:embed="rId9"/>
              <a:stretch>
                <a:fillRect l="-53194" r="-53194"/>
              </a:stretch>
            </a:blipFill>
          </p:spPr>
        </p:sp>
        <p:sp>
          <p:nvSpPr>
            <p:cNvPr id="28" name="Freeform 28"/>
            <p:cNvSpPr/>
            <p:nvPr/>
          </p:nvSpPr>
          <p:spPr>
            <a:xfrm>
              <a:off x="3810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solidFill>
              <a:srgbClr val="400C6D"/>
            </a:solidFill>
            <a:ln w="12700">
              <a:solidFill>
                <a:srgbClr val="000000"/>
              </a:solidFill>
            </a:ln>
          </p:spPr>
        </p:sp>
        <p:sp>
          <p:nvSpPr>
            <p:cNvPr id="29" name="Freeform 29"/>
            <p:cNvSpPr/>
            <p:nvPr/>
          </p:nvSpPr>
          <p:spPr>
            <a:xfrm>
              <a:off x="2286000" y="0"/>
              <a:ext cx="2286000" cy="2639060"/>
            </a:xfrm>
            <a:custGeom>
              <a:avLst/>
              <a:gdLst/>
              <a:ahLst/>
              <a:cxnLst/>
              <a:rect l="l" t="t" r="r" b="b"/>
              <a:pathLst>
                <a:path w="2286000" h="2639060">
                  <a:moveTo>
                    <a:pt x="1524000" y="0"/>
                  </a:moveTo>
                  <a:lnTo>
                    <a:pt x="0" y="0"/>
                  </a:lnTo>
                  <a:lnTo>
                    <a:pt x="762000" y="1319530"/>
                  </a:lnTo>
                  <a:lnTo>
                    <a:pt x="0" y="2639060"/>
                  </a:lnTo>
                  <a:lnTo>
                    <a:pt x="1524000" y="2639060"/>
                  </a:lnTo>
                  <a:lnTo>
                    <a:pt x="2286000" y="1319530"/>
                  </a:lnTo>
                  <a:close/>
                </a:path>
              </a:pathLst>
            </a:custGeom>
            <a:solidFill>
              <a:srgbClr val="FFFFFF"/>
            </a:solidFill>
            <a:ln w="12700">
              <a:solidFill>
                <a:srgbClr val="000000"/>
              </a:solidFill>
            </a:ln>
          </p:spPr>
        </p:sp>
        <p:sp>
          <p:nvSpPr>
            <p:cNvPr id="30" name="Freeform 30"/>
            <p:cNvSpPr/>
            <p:nvPr/>
          </p:nvSpPr>
          <p:spPr>
            <a:xfrm>
              <a:off x="0" y="0"/>
              <a:ext cx="3048000" cy="2639060"/>
            </a:xfrm>
            <a:custGeom>
              <a:avLst/>
              <a:gdLst/>
              <a:ahLst/>
              <a:cxnLst/>
              <a:rect l="l" t="t" r="r" b="b"/>
              <a:pathLst>
                <a:path w="3048000" h="2639060">
                  <a:moveTo>
                    <a:pt x="2286000" y="0"/>
                  </a:moveTo>
                  <a:lnTo>
                    <a:pt x="762000" y="0"/>
                  </a:lnTo>
                  <a:lnTo>
                    <a:pt x="0" y="1319530"/>
                  </a:lnTo>
                  <a:lnTo>
                    <a:pt x="762000" y="2639060"/>
                  </a:lnTo>
                  <a:lnTo>
                    <a:pt x="2286000" y="2639060"/>
                  </a:lnTo>
                  <a:lnTo>
                    <a:pt x="3048000" y="1319530"/>
                  </a:lnTo>
                  <a:close/>
                </a:path>
              </a:pathLst>
            </a:custGeom>
            <a:solidFill>
              <a:srgbClr val="000000">
                <a:alpha val="0"/>
              </a:srgbClr>
            </a:solidFill>
            <a:ln w="12700">
              <a:solidFill>
                <a:srgbClr val="000000"/>
              </a:solidFill>
            </a:ln>
          </p:spPr>
        </p:sp>
      </p:grpSp>
      <p:grpSp>
        <p:nvGrpSpPr>
          <p:cNvPr id="31" name="Group 31"/>
          <p:cNvGrpSpPr>
            <a:grpSpLocks noChangeAspect="1"/>
          </p:cNvGrpSpPr>
          <p:nvPr/>
        </p:nvGrpSpPr>
        <p:grpSpPr>
          <a:xfrm rot="0">
            <a:off x="16759807" y="2846492"/>
            <a:ext cx="1923014" cy="1874820"/>
            <a:chOff x="0" y="0"/>
            <a:chExt cx="5118100" cy="4989830"/>
          </a:xfrm>
        </p:grpSpPr>
        <p:sp>
          <p:nvSpPr>
            <p:cNvPr id="32" name="Freeform 32"/>
            <p:cNvSpPr/>
            <p:nvPr/>
          </p:nvSpPr>
          <p:spPr>
            <a:xfrm>
              <a:off x="34290" y="35560"/>
              <a:ext cx="5049520" cy="4922520"/>
            </a:xfrm>
            <a:custGeom>
              <a:avLst/>
              <a:gdLst/>
              <a:ahLst/>
              <a:cxnLst/>
              <a:rect l="l" t="t" r="r" b="b"/>
              <a:pathLst>
                <a:path w="5049520" h="4922520">
                  <a:moveTo>
                    <a:pt x="2524760" y="0"/>
                  </a:moveTo>
                  <a:lnTo>
                    <a:pt x="500380" y="975360"/>
                  </a:lnTo>
                  <a:lnTo>
                    <a:pt x="0" y="3166110"/>
                  </a:lnTo>
                  <a:lnTo>
                    <a:pt x="1400810" y="4922520"/>
                  </a:lnTo>
                  <a:lnTo>
                    <a:pt x="3648710" y="4922520"/>
                  </a:lnTo>
                  <a:lnTo>
                    <a:pt x="5049520" y="3166110"/>
                  </a:lnTo>
                  <a:lnTo>
                    <a:pt x="4550410" y="975360"/>
                  </a:lnTo>
                  <a:lnTo>
                    <a:pt x="2524760" y="0"/>
                  </a:lnTo>
                  <a:close/>
                </a:path>
              </a:pathLst>
            </a:custGeom>
            <a:blipFill>
              <a:blip r:embed="rId10"/>
              <a:stretch>
                <a:fillRect l="-15202" r="-15202"/>
              </a:stretch>
            </a:blipFill>
          </p:spPr>
        </p:sp>
        <p:sp>
          <p:nvSpPr>
            <p:cNvPr id="33" name="Freeform 33"/>
            <p:cNvSpPr/>
            <p:nvPr/>
          </p:nvSpPr>
          <p:spPr>
            <a:xfrm>
              <a:off x="0" y="0"/>
              <a:ext cx="5118100" cy="4989830"/>
            </a:xfrm>
            <a:custGeom>
              <a:avLst/>
              <a:gdLst/>
              <a:ahLst/>
              <a:cxnLst/>
              <a:rect l="l" t="t" r="r" b="b"/>
              <a:pathLst>
                <a:path w="5118100" h="4989830">
                  <a:moveTo>
                    <a:pt x="3698240" y="4989830"/>
                  </a:moveTo>
                  <a:lnTo>
                    <a:pt x="1419860" y="4989830"/>
                  </a:lnTo>
                  <a:lnTo>
                    <a:pt x="0" y="3209290"/>
                  </a:lnTo>
                  <a:lnTo>
                    <a:pt x="506730" y="988060"/>
                  </a:lnTo>
                  <a:lnTo>
                    <a:pt x="520700" y="981710"/>
                  </a:lnTo>
                  <a:lnTo>
                    <a:pt x="2559050" y="0"/>
                  </a:lnTo>
                  <a:lnTo>
                    <a:pt x="2573020" y="6350"/>
                  </a:lnTo>
                  <a:lnTo>
                    <a:pt x="4611370" y="988060"/>
                  </a:lnTo>
                  <a:lnTo>
                    <a:pt x="5118100" y="3209290"/>
                  </a:lnTo>
                  <a:lnTo>
                    <a:pt x="3698240" y="4989830"/>
                  </a:lnTo>
                  <a:close/>
                  <a:moveTo>
                    <a:pt x="1450340" y="4926330"/>
                  </a:moveTo>
                  <a:lnTo>
                    <a:pt x="3667760" y="4926330"/>
                  </a:lnTo>
                  <a:lnTo>
                    <a:pt x="5049520" y="3192780"/>
                  </a:lnTo>
                  <a:lnTo>
                    <a:pt x="4556760" y="1032510"/>
                  </a:lnTo>
                  <a:lnTo>
                    <a:pt x="2559050" y="69850"/>
                  </a:lnTo>
                  <a:lnTo>
                    <a:pt x="562610" y="1032510"/>
                  </a:lnTo>
                  <a:lnTo>
                    <a:pt x="68580" y="3194050"/>
                  </a:lnTo>
                  <a:lnTo>
                    <a:pt x="1450340" y="4926330"/>
                  </a:lnTo>
                  <a:close/>
                </a:path>
              </a:pathLst>
            </a:custGeom>
            <a:solidFill>
              <a:srgbClr val="FFA800"/>
            </a:solidFill>
          </p:spPr>
        </p:sp>
      </p:grpSp>
      <p:sp>
        <p:nvSpPr>
          <p:cNvPr id="34" name="TextBox 34"/>
          <p:cNvSpPr txBox="1"/>
          <p:nvPr/>
        </p:nvSpPr>
        <p:spPr>
          <a:xfrm>
            <a:off x="4591002" y="544157"/>
            <a:ext cx="8276944" cy="1325880"/>
          </a:xfrm>
          <a:prstGeom prst="rect">
            <a:avLst/>
          </a:prstGeom>
        </p:spPr>
        <p:txBody>
          <a:bodyPr lIns="0" tIns="0" rIns="0" bIns="0" rtlCol="0" anchor="t">
            <a:spAutoFit/>
          </a:bodyPr>
          <a:lstStyle/>
          <a:p>
            <a:pPr algn="ctr">
              <a:lnSpc>
                <a:spcPts val="5085"/>
              </a:lnSpc>
            </a:pPr>
            <a:r>
              <a:rPr lang="en-US" sz="4500" spc="-134">
                <a:solidFill>
                  <a:srgbClr val="000000"/>
                </a:solidFill>
                <a:latin typeface="Poppins Bold" panose="00000800000000000000"/>
              </a:rPr>
              <a:t>Potensi Pariwisata Kabupaten Blitar</a:t>
            </a:r>
            <a:endParaRPr lang="en-US" sz="4500" spc="-134">
              <a:solidFill>
                <a:srgbClr val="000000"/>
              </a:solidFill>
              <a:latin typeface="Poppins Bold" panose="00000800000000000000"/>
            </a:endParaRPr>
          </a:p>
        </p:txBody>
      </p:sp>
      <p:sp>
        <p:nvSpPr>
          <p:cNvPr id="35" name="TextBox 35"/>
          <p:cNvSpPr txBox="1"/>
          <p:nvPr/>
        </p:nvSpPr>
        <p:spPr>
          <a:xfrm>
            <a:off x="3473236" y="9489602"/>
            <a:ext cx="10347145" cy="316865"/>
          </a:xfrm>
          <a:prstGeom prst="rect">
            <a:avLst/>
          </a:prstGeom>
        </p:spPr>
        <p:txBody>
          <a:bodyPr lIns="0" tIns="0" rIns="0" bIns="0" rtlCol="0" anchor="t">
            <a:spAutoFit/>
          </a:bodyPr>
          <a:lstStyle/>
          <a:p>
            <a:pPr algn="ctr">
              <a:lnSpc>
                <a:spcPts val="2380"/>
              </a:lnSpc>
            </a:pPr>
            <a:r>
              <a:rPr lang="en-US" sz="2000">
                <a:solidFill>
                  <a:srgbClr val="000000"/>
                </a:solidFill>
                <a:latin typeface="Poppins Bold" panose="00000800000000000000"/>
              </a:rPr>
              <a:t>Tabel Potensi Pariwisata di Kabupaten Blitar</a:t>
            </a:r>
            <a:endParaRPr lang="en-US" sz="2000">
              <a:solidFill>
                <a:srgbClr val="000000"/>
              </a:solidFill>
              <a:latin typeface="Poppins Bold" panose="0000080000000000000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152225"/>
            <a:ext cx="6134132" cy="3991275"/>
          </a:xfrm>
          <a:custGeom>
            <a:avLst/>
            <a:gdLst/>
            <a:ahLst/>
            <a:cxnLst/>
            <a:rect l="l" t="t" r="r" b="b"/>
            <a:pathLst>
              <a:path w="6134132" h="3991275">
                <a:moveTo>
                  <a:pt x="0" y="0"/>
                </a:moveTo>
                <a:lnTo>
                  <a:pt x="6134132" y="0"/>
                </a:lnTo>
                <a:lnTo>
                  <a:pt x="6134132" y="3991275"/>
                </a:lnTo>
                <a:lnTo>
                  <a:pt x="0" y="3991275"/>
                </a:lnTo>
                <a:lnTo>
                  <a:pt x="0" y="0"/>
                </a:lnTo>
                <a:close/>
              </a:path>
            </a:pathLst>
          </a:custGeom>
          <a:blipFill>
            <a:blip r:embed="rId1"/>
            <a:stretch>
              <a:fillRect/>
            </a:stretch>
          </a:blipFill>
        </p:spPr>
      </p:sp>
      <p:sp>
        <p:nvSpPr>
          <p:cNvPr id="3" name="Freeform 3"/>
          <p:cNvSpPr/>
          <p:nvPr/>
        </p:nvSpPr>
        <p:spPr>
          <a:xfrm>
            <a:off x="1028700" y="5487433"/>
            <a:ext cx="5954000" cy="3770867"/>
          </a:xfrm>
          <a:custGeom>
            <a:avLst/>
            <a:gdLst/>
            <a:ahLst/>
            <a:cxnLst/>
            <a:rect l="l" t="t" r="r" b="b"/>
            <a:pathLst>
              <a:path w="5954000" h="3770867">
                <a:moveTo>
                  <a:pt x="0" y="0"/>
                </a:moveTo>
                <a:lnTo>
                  <a:pt x="5954000" y="0"/>
                </a:lnTo>
                <a:lnTo>
                  <a:pt x="5954000" y="3770867"/>
                </a:lnTo>
                <a:lnTo>
                  <a:pt x="0" y="3770867"/>
                </a:lnTo>
                <a:lnTo>
                  <a:pt x="0" y="0"/>
                </a:lnTo>
                <a:close/>
              </a:path>
            </a:pathLst>
          </a:custGeom>
          <a:blipFill>
            <a:blip r:embed="rId2"/>
            <a:stretch>
              <a:fillRect/>
            </a:stretch>
          </a:blipFill>
        </p:spPr>
      </p:sp>
      <p:sp>
        <p:nvSpPr>
          <p:cNvPr id="4" name="Freeform 4"/>
          <p:cNvSpPr/>
          <p:nvPr/>
        </p:nvSpPr>
        <p:spPr>
          <a:xfrm>
            <a:off x="7179834" y="2350058"/>
            <a:ext cx="8145795" cy="5213309"/>
          </a:xfrm>
          <a:custGeom>
            <a:avLst/>
            <a:gdLst/>
            <a:ahLst/>
            <a:cxnLst/>
            <a:rect l="l" t="t" r="r" b="b"/>
            <a:pathLst>
              <a:path w="8145795" h="5213309">
                <a:moveTo>
                  <a:pt x="0" y="0"/>
                </a:moveTo>
                <a:lnTo>
                  <a:pt x="8145795" y="0"/>
                </a:lnTo>
                <a:lnTo>
                  <a:pt x="8145795" y="5213309"/>
                </a:lnTo>
                <a:lnTo>
                  <a:pt x="0" y="52133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flipV="1">
            <a:off x="-1351023" y="-320040"/>
            <a:ext cx="6682194" cy="3716970"/>
          </a:xfrm>
          <a:custGeom>
            <a:avLst/>
            <a:gdLst/>
            <a:ahLst/>
            <a:cxnLst/>
            <a:rect l="l" t="t" r="r" b="b"/>
            <a:pathLst>
              <a:path w="6682194" h="3716970">
                <a:moveTo>
                  <a:pt x="0" y="3716970"/>
                </a:moveTo>
                <a:lnTo>
                  <a:pt x="6682194" y="3716970"/>
                </a:lnTo>
                <a:lnTo>
                  <a:pt x="6682194" y="0"/>
                </a:lnTo>
                <a:lnTo>
                  <a:pt x="0" y="0"/>
                </a:lnTo>
                <a:lnTo>
                  <a:pt x="0" y="371697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5864016" y="389594"/>
            <a:ext cx="1629256" cy="1525261"/>
          </a:xfrm>
          <a:custGeom>
            <a:avLst/>
            <a:gdLst/>
            <a:ahLst/>
            <a:cxnLst/>
            <a:rect l="l" t="t" r="r" b="b"/>
            <a:pathLst>
              <a:path w="1629256" h="1525261">
                <a:moveTo>
                  <a:pt x="0" y="0"/>
                </a:moveTo>
                <a:lnTo>
                  <a:pt x="1629256" y="0"/>
                </a:lnTo>
                <a:lnTo>
                  <a:pt x="1629256" y="1525262"/>
                </a:lnTo>
                <a:lnTo>
                  <a:pt x="0" y="1525262"/>
                </a:lnTo>
                <a:lnTo>
                  <a:pt x="0" y="0"/>
                </a:lnTo>
                <a:close/>
              </a:path>
            </a:pathLst>
          </a:custGeom>
          <a:blipFill>
            <a:blip r:embed="rId7"/>
            <a:stretch>
              <a:fillRect/>
            </a:stretch>
          </a:blipFill>
        </p:spPr>
      </p:sp>
      <p:sp>
        <p:nvSpPr>
          <p:cNvPr id="7" name="Freeform 7"/>
          <p:cNvSpPr/>
          <p:nvPr/>
        </p:nvSpPr>
        <p:spPr>
          <a:xfrm>
            <a:off x="8502092" y="8375916"/>
            <a:ext cx="882384" cy="882384"/>
          </a:xfrm>
          <a:custGeom>
            <a:avLst/>
            <a:gdLst/>
            <a:ahLst/>
            <a:cxnLst/>
            <a:rect l="l" t="t" r="r" b="b"/>
            <a:pathLst>
              <a:path w="882384" h="882384">
                <a:moveTo>
                  <a:pt x="0" y="0"/>
                </a:moveTo>
                <a:lnTo>
                  <a:pt x="882384" y="0"/>
                </a:lnTo>
                <a:lnTo>
                  <a:pt x="882384" y="882384"/>
                </a:lnTo>
                <a:lnTo>
                  <a:pt x="0" y="8823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4392975" y="1090462"/>
            <a:ext cx="1471041" cy="2057400"/>
          </a:xfrm>
          <a:custGeom>
            <a:avLst/>
            <a:gdLst/>
            <a:ahLst/>
            <a:cxnLst/>
            <a:rect l="l" t="t" r="r" b="b"/>
            <a:pathLst>
              <a:path w="1471041" h="2057400">
                <a:moveTo>
                  <a:pt x="0" y="0"/>
                </a:moveTo>
                <a:lnTo>
                  <a:pt x="1471041" y="0"/>
                </a:lnTo>
                <a:lnTo>
                  <a:pt x="1471041"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TextBox 9"/>
          <p:cNvSpPr txBox="1"/>
          <p:nvPr/>
        </p:nvSpPr>
        <p:spPr>
          <a:xfrm>
            <a:off x="9526900" y="8776896"/>
            <a:ext cx="5601596" cy="391313"/>
          </a:xfrm>
          <a:prstGeom prst="rect">
            <a:avLst/>
          </a:prstGeom>
        </p:spPr>
        <p:txBody>
          <a:bodyPr lIns="0" tIns="0" rIns="0" bIns="0" rtlCol="0" anchor="t">
            <a:spAutoFit/>
          </a:bodyPr>
          <a:lstStyle/>
          <a:p>
            <a:pPr>
              <a:lnSpc>
                <a:spcPts val="2965"/>
              </a:lnSpc>
            </a:pPr>
            <a:r>
              <a:rPr lang="en-US" sz="2605">
                <a:solidFill>
                  <a:srgbClr val="000000"/>
                </a:solidFill>
                <a:latin typeface="Poppins Semi-Bold" panose="00000700000000000000"/>
              </a:rPr>
              <a:t>https://www.blitarkab.go.id/</a:t>
            </a:r>
            <a:endParaRPr lang="en-US" sz="2605">
              <a:solidFill>
                <a:srgbClr val="000000"/>
              </a:solidFill>
              <a:latin typeface="Poppins Semi-Bold" panose="00000700000000000000"/>
            </a:endParaRPr>
          </a:p>
        </p:txBody>
      </p:sp>
      <p:sp>
        <p:nvSpPr>
          <p:cNvPr id="10" name="TextBox 10"/>
          <p:cNvSpPr txBox="1"/>
          <p:nvPr/>
        </p:nvSpPr>
        <p:spPr>
          <a:xfrm>
            <a:off x="9526900" y="8498782"/>
            <a:ext cx="3451663" cy="290912"/>
          </a:xfrm>
          <a:prstGeom prst="rect">
            <a:avLst/>
          </a:prstGeom>
        </p:spPr>
        <p:txBody>
          <a:bodyPr lIns="0" tIns="0" rIns="0" bIns="0" rtlCol="0" anchor="t">
            <a:spAutoFit/>
          </a:bodyPr>
          <a:lstStyle/>
          <a:p>
            <a:pPr>
              <a:lnSpc>
                <a:spcPts val="2195"/>
              </a:lnSpc>
            </a:pPr>
            <a:r>
              <a:rPr lang="en-US" sz="1925">
                <a:solidFill>
                  <a:srgbClr val="000000"/>
                </a:solidFill>
                <a:latin typeface="Poppins" panose="00000500000000000000"/>
              </a:rPr>
              <a:t>Visit Our Website</a:t>
            </a:r>
            <a:endParaRPr lang="en-US" sz="1925">
              <a:solidFill>
                <a:srgbClr val="000000"/>
              </a:solidFill>
              <a:latin typeface="Poppins" panose="0000050000000000000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268815" y="3880318"/>
            <a:ext cx="2167160" cy="6605417"/>
            <a:chOff x="0" y="0"/>
            <a:chExt cx="164634" cy="501798"/>
          </a:xfrm>
        </p:grpSpPr>
        <p:sp>
          <p:nvSpPr>
            <p:cNvPr id="3" name="Freeform 3"/>
            <p:cNvSpPr/>
            <p:nvPr/>
          </p:nvSpPr>
          <p:spPr>
            <a:xfrm>
              <a:off x="0" y="0"/>
              <a:ext cx="164634" cy="501798"/>
            </a:xfrm>
            <a:custGeom>
              <a:avLst/>
              <a:gdLst/>
              <a:ahLst/>
              <a:cxnLst/>
              <a:rect l="l" t="t" r="r" b="b"/>
              <a:pathLst>
                <a:path w="164634" h="501798">
                  <a:moveTo>
                    <a:pt x="0" y="0"/>
                  </a:moveTo>
                  <a:lnTo>
                    <a:pt x="164634" y="0"/>
                  </a:lnTo>
                  <a:lnTo>
                    <a:pt x="164634" y="501798"/>
                  </a:lnTo>
                  <a:lnTo>
                    <a:pt x="0" y="501798"/>
                  </a:lnTo>
                  <a:close/>
                </a:path>
              </a:pathLst>
            </a:custGeom>
            <a:solidFill>
              <a:srgbClr val="FFA800"/>
            </a:solidFill>
            <a:ln cap="sq">
              <a:noFill/>
              <a:prstDash val="solid"/>
              <a:miter/>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60"/>
                </a:lnSpc>
                <a:spcBef>
                  <a:spcPct val="0"/>
                </a:spcBef>
              </a:pPr>
            </a:p>
          </p:txBody>
        </p:sp>
      </p:grpSp>
      <p:grpSp>
        <p:nvGrpSpPr>
          <p:cNvPr id="5" name="Group 5"/>
          <p:cNvGrpSpPr/>
          <p:nvPr/>
        </p:nvGrpSpPr>
        <p:grpSpPr>
          <a:xfrm rot="5400000">
            <a:off x="10151415" y="1897003"/>
            <a:ext cx="5811467" cy="9713088"/>
            <a:chOff x="0" y="0"/>
            <a:chExt cx="419110" cy="700486"/>
          </a:xfrm>
        </p:grpSpPr>
        <p:sp>
          <p:nvSpPr>
            <p:cNvPr id="6" name="Freeform 6"/>
            <p:cNvSpPr/>
            <p:nvPr/>
          </p:nvSpPr>
          <p:spPr>
            <a:xfrm>
              <a:off x="0" y="0"/>
              <a:ext cx="419110" cy="700486"/>
            </a:xfrm>
            <a:custGeom>
              <a:avLst/>
              <a:gdLst/>
              <a:ahLst/>
              <a:cxnLst/>
              <a:rect l="l" t="t" r="r" b="b"/>
              <a:pathLst>
                <a:path w="419110" h="700486">
                  <a:moveTo>
                    <a:pt x="0" y="0"/>
                  </a:moveTo>
                  <a:lnTo>
                    <a:pt x="419110" y="0"/>
                  </a:lnTo>
                  <a:lnTo>
                    <a:pt x="419110" y="700486"/>
                  </a:lnTo>
                  <a:lnTo>
                    <a:pt x="0" y="700486"/>
                  </a:lnTo>
                  <a:close/>
                </a:path>
              </a:pathLst>
            </a:custGeom>
            <a:solidFill>
              <a:srgbClr val="FFA800"/>
            </a:solidFill>
            <a:ln cap="sq">
              <a:noFill/>
              <a:prstDash val="solid"/>
              <a:miter/>
            </a:ln>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60"/>
                </a:lnSpc>
                <a:spcBef>
                  <a:spcPct val="0"/>
                </a:spcBef>
              </a:pPr>
            </a:p>
          </p:txBody>
        </p:sp>
      </p:grpSp>
      <p:sp>
        <p:nvSpPr>
          <p:cNvPr id="8" name="Freeform 8"/>
          <p:cNvSpPr/>
          <p:nvPr/>
        </p:nvSpPr>
        <p:spPr>
          <a:xfrm flipV="1">
            <a:off x="-1351023" y="-320040"/>
            <a:ext cx="6682194" cy="3716970"/>
          </a:xfrm>
          <a:custGeom>
            <a:avLst/>
            <a:gdLst/>
            <a:ahLst/>
            <a:cxnLst/>
            <a:rect l="l" t="t" r="r" b="b"/>
            <a:pathLst>
              <a:path w="6682194" h="3716970">
                <a:moveTo>
                  <a:pt x="0" y="3716970"/>
                </a:moveTo>
                <a:lnTo>
                  <a:pt x="6682194" y="3716970"/>
                </a:lnTo>
                <a:lnTo>
                  <a:pt x="6682194" y="0"/>
                </a:lnTo>
                <a:lnTo>
                  <a:pt x="0" y="0"/>
                </a:lnTo>
                <a:lnTo>
                  <a:pt x="0" y="371697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9" name="Freeform 9"/>
          <p:cNvSpPr/>
          <p:nvPr/>
        </p:nvSpPr>
        <p:spPr>
          <a:xfrm flipH="1" flipV="1">
            <a:off x="12956829" y="-320040"/>
            <a:ext cx="6682194" cy="3716970"/>
          </a:xfrm>
          <a:custGeom>
            <a:avLst/>
            <a:gdLst/>
            <a:ahLst/>
            <a:cxnLst/>
            <a:rect l="l" t="t" r="r" b="b"/>
            <a:pathLst>
              <a:path w="6682194" h="3716970">
                <a:moveTo>
                  <a:pt x="6682194" y="3716970"/>
                </a:moveTo>
                <a:lnTo>
                  <a:pt x="0" y="3716970"/>
                </a:lnTo>
                <a:lnTo>
                  <a:pt x="0" y="0"/>
                </a:lnTo>
                <a:lnTo>
                  <a:pt x="6682194" y="0"/>
                </a:lnTo>
                <a:lnTo>
                  <a:pt x="6682194" y="371697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10" name="Freeform 10"/>
          <p:cNvSpPr/>
          <p:nvPr/>
        </p:nvSpPr>
        <p:spPr>
          <a:xfrm>
            <a:off x="663831" y="8995041"/>
            <a:ext cx="882384" cy="882384"/>
          </a:xfrm>
          <a:custGeom>
            <a:avLst/>
            <a:gdLst/>
            <a:ahLst/>
            <a:cxnLst/>
            <a:rect l="l" t="t" r="r" b="b"/>
            <a:pathLst>
              <a:path w="882384" h="882384">
                <a:moveTo>
                  <a:pt x="0" y="0"/>
                </a:moveTo>
                <a:lnTo>
                  <a:pt x="882384" y="0"/>
                </a:lnTo>
                <a:lnTo>
                  <a:pt x="882384" y="882384"/>
                </a:lnTo>
                <a:lnTo>
                  <a:pt x="0" y="8823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13755102" y="616420"/>
            <a:ext cx="2669905" cy="2499486"/>
          </a:xfrm>
          <a:custGeom>
            <a:avLst/>
            <a:gdLst/>
            <a:ahLst/>
            <a:cxnLst/>
            <a:rect l="l" t="t" r="r" b="b"/>
            <a:pathLst>
              <a:path w="2669905" h="2499486">
                <a:moveTo>
                  <a:pt x="0" y="0"/>
                </a:moveTo>
                <a:lnTo>
                  <a:pt x="2669905" y="0"/>
                </a:lnTo>
                <a:lnTo>
                  <a:pt x="2669905" y="2499486"/>
                </a:lnTo>
                <a:lnTo>
                  <a:pt x="0" y="2499486"/>
                </a:lnTo>
                <a:lnTo>
                  <a:pt x="0" y="0"/>
                </a:lnTo>
                <a:close/>
              </a:path>
            </a:pathLst>
          </a:custGeom>
          <a:blipFill>
            <a:blip r:embed="rId5"/>
            <a:stretch>
              <a:fillRect/>
            </a:stretch>
          </a:blipFill>
        </p:spPr>
      </p:sp>
      <p:sp>
        <p:nvSpPr>
          <p:cNvPr id="12" name="Freeform 12"/>
          <p:cNvSpPr/>
          <p:nvPr/>
        </p:nvSpPr>
        <p:spPr>
          <a:xfrm>
            <a:off x="8166247" y="4481007"/>
            <a:ext cx="960876" cy="960876"/>
          </a:xfrm>
          <a:custGeom>
            <a:avLst/>
            <a:gdLst/>
            <a:ahLst/>
            <a:cxnLst/>
            <a:rect l="l" t="t" r="r" b="b"/>
            <a:pathLst>
              <a:path w="960876" h="960876">
                <a:moveTo>
                  <a:pt x="0" y="0"/>
                </a:moveTo>
                <a:lnTo>
                  <a:pt x="960877" y="0"/>
                </a:lnTo>
                <a:lnTo>
                  <a:pt x="960877" y="960876"/>
                </a:lnTo>
                <a:lnTo>
                  <a:pt x="0" y="9608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8166247" y="5843919"/>
            <a:ext cx="960876" cy="960876"/>
          </a:xfrm>
          <a:custGeom>
            <a:avLst/>
            <a:gdLst/>
            <a:ahLst/>
            <a:cxnLst/>
            <a:rect l="l" t="t" r="r" b="b"/>
            <a:pathLst>
              <a:path w="960876" h="960876">
                <a:moveTo>
                  <a:pt x="0" y="0"/>
                </a:moveTo>
                <a:lnTo>
                  <a:pt x="960877" y="0"/>
                </a:lnTo>
                <a:lnTo>
                  <a:pt x="960877" y="960876"/>
                </a:lnTo>
                <a:lnTo>
                  <a:pt x="0" y="9608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a:off x="8166247" y="7127820"/>
            <a:ext cx="960876" cy="960876"/>
          </a:xfrm>
          <a:custGeom>
            <a:avLst/>
            <a:gdLst/>
            <a:ahLst/>
            <a:cxnLst/>
            <a:rect l="l" t="t" r="r" b="b"/>
            <a:pathLst>
              <a:path w="960876" h="960876">
                <a:moveTo>
                  <a:pt x="0" y="0"/>
                </a:moveTo>
                <a:lnTo>
                  <a:pt x="960877" y="0"/>
                </a:lnTo>
                <a:lnTo>
                  <a:pt x="960877" y="960876"/>
                </a:lnTo>
                <a:lnTo>
                  <a:pt x="0" y="9608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a:off x="8152979" y="8243352"/>
            <a:ext cx="991021" cy="991021"/>
          </a:xfrm>
          <a:custGeom>
            <a:avLst/>
            <a:gdLst/>
            <a:ahLst/>
            <a:cxnLst/>
            <a:rect l="l" t="t" r="r" b="b"/>
            <a:pathLst>
              <a:path w="991021" h="991021">
                <a:moveTo>
                  <a:pt x="0" y="0"/>
                </a:moveTo>
                <a:lnTo>
                  <a:pt x="991021" y="0"/>
                </a:lnTo>
                <a:lnTo>
                  <a:pt x="991021" y="991021"/>
                </a:lnTo>
                <a:lnTo>
                  <a:pt x="0" y="9910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16" name="Group 16"/>
          <p:cNvGrpSpPr/>
          <p:nvPr/>
        </p:nvGrpSpPr>
        <p:grpSpPr>
          <a:xfrm rot="0">
            <a:off x="5609223" y="712871"/>
            <a:ext cx="7069553" cy="2075508"/>
            <a:chOff x="0" y="0"/>
            <a:chExt cx="1861940" cy="546636"/>
          </a:xfrm>
        </p:grpSpPr>
        <p:sp>
          <p:nvSpPr>
            <p:cNvPr id="17" name="Freeform 17"/>
            <p:cNvSpPr/>
            <p:nvPr/>
          </p:nvSpPr>
          <p:spPr>
            <a:xfrm>
              <a:off x="0" y="0"/>
              <a:ext cx="1861940" cy="546636"/>
            </a:xfrm>
            <a:custGeom>
              <a:avLst/>
              <a:gdLst/>
              <a:ahLst/>
              <a:cxnLst/>
              <a:rect l="l" t="t" r="r" b="b"/>
              <a:pathLst>
                <a:path w="1861940" h="546636">
                  <a:moveTo>
                    <a:pt x="55850" y="0"/>
                  </a:moveTo>
                  <a:lnTo>
                    <a:pt x="1806090" y="0"/>
                  </a:lnTo>
                  <a:cubicBezTo>
                    <a:pt x="1836935" y="0"/>
                    <a:pt x="1861940" y="25005"/>
                    <a:pt x="1861940" y="55850"/>
                  </a:cubicBezTo>
                  <a:lnTo>
                    <a:pt x="1861940" y="490785"/>
                  </a:lnTo>
                  <a:cubicBezTo>
                    <a:pt x="1861940" y="505598"/>
                    <a:pt x="1856056" y="519804"/>
                    <a:pt x="1845582" y="530278"/>
                  </a:cubicBezTo>
                  <a:cubicBezTo>
                    <a:pt x="1835108" y="540752"/>
                    <a:pt x="1820902" y="546636"/>
                    <a:pt x="1806090" y="546636"/>
                  </a:cubicBezTo>
                  <a:lnTo>
                    <a:pt x="55850" y="546636"/>
                  </a:lnTo>
                  <a:cubicBezTo>
                    <a:pt x="41038" y="546636"/>
                    <a:pt x="26832" y="540752"/>
                    <a:pt x="16358" y="530278"/>
                  </a:cubicBezTo>
                  <a:cubicBezTo>
                    <a:pt x="5884" y="519804"/>
                    <a:pt x="0" y="505598"/>
                    <a:pt x="0" y="490785"/>
                  </a:cubicBezTo>
                  <a:lnTo>
                    <a:pt x="0" y="55850"/>
                  </a:lnTo>
                  <a:cubicBezTo>
                    <a:pt x="0" y="41038"/>
                    <a:pt x="5884" y="26832"/>
                    <a:pt x="16358" y="16358"/>
                  </a:cubicBezTo>
                  <a:cubicBezTo>
                    <a:pt x="26832" y="5884"/>
                    <a:pt x="41038" y="0"/>
                    <a:pt x="55850" y="0"/>
                  </a:cubicBezTo>
                  <a:close/>
                </a:path>
              </a:pathLst>
            </a:custGeom>
            <a:solidFill>
              <a:srgbClr val="F7A739"/>
            </a:soli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2660"/>
                </a:lnSpc>
              </a:pPr>
            </a:p>
          </p:txBody>
        </p:sp>
      </p:grpSp>
      <p:grpSp>
        <p:nvGrpSpPr>
          <p:cNvPr id="19" name="Group 19"/>
          <p:cNvGrpSpPr/>
          <p:nvPr/>
        </p:nvGrpSpPr>
        <p:grpSpPr>
          <a:xfrm rot="0">
            <a:off x="1028700" y="1538445"/>
            <a:ext cx="5288149" cy="2036421"/>
            <a:chOff x="0" y="0"/>
            <a:chExt cx="1392764" cy="536341"/>
          </a:xfrm>
        </p:grpSpPr>
        <p:sp>
          <p:nvSpPr>
            <p:cNvPr id="20" name="Freeform 20"/>
            <p:cNvSpPr/>
            <p:nvPr/>
          </p:nvSpPr>
          <p:spPr>
            <a:xfrm>
              <a:off x="0" y="0"/>
              <a:ext cx="1392764" cy="536341"/>
            </a:xfrm>
            <a:custGeom>
              <a:avLst/>
              <a:gdLst/>
              <a:ahLst/>
              <a:cxnLst/>
              <a:rect l="l" t="t" r="r" b="b"/>
              <a:pathLst>
                <a:path w="1392764" h="536341">
                  <a:moveTo>
                    <a:pt x="74665" y="0"/>
                  </a:moveTo>
                  <a:lnTo>
                    <a:pt x="1318099" y="0"/>
                  </a:lnTo>
                  <a:cubicBezTo>
                    <a:pt x="1337901" y="0"/>
                    <a:pt x="1356892" y="7866"/>
                    <a:pt x="1370895" y="21869"/>
                  </a:cubicBezTo>
                  <a:cubicBezTo>
                    <a:pt x="1384897" y="35871"/>
                    <a:pt x="1392764" y="54862"/>
                    <a:pt x="1392764" y="74665"/>
                  </a:cubicBezTo>
                  <a:lnTo>
                    <a:pt x="1392764" y="461677"/>
                  </a:lnTo>
                  <a:cubicBezTo>
                    <a:pt x="1392764" y="481479"/>
                    <a:pt x="1384897" y="500470"/>
                    <a:pt x="1370895" y="514473"/>
                  </a:cubicBezTo>
                  <a:cubicBezTo>
                    <a:pt x="1356892" y="528475"/>
                    <a:pt x="1337901" y="536341"/>
                    <a:pt x="1318099" y="536341"/>
                  </a:cubicBezTo>
                  <a:lnTo>
                    <a:pt x="74665" y="536341"/>
                  </a:lnTo>
                  <a:cubicBezTo>
                    <a:pt x="54862" y="536341"/>
                    <a:pt x="35871" y="528475"/>
                    <a:pt x="21869" y="514473"/>
                  </a:cubicBezTo>
                  <a:cubicBezTo>
                    <a:pt x="7866" y="500470"/>
                    <a:pt x="0" y="481479"/>
                    <a:pt x="0" y="461677"/>
                  </a:cubicBezTo>
                  <a:lnTo>
                    <a:pt x="0" y="74665"/>
                  </a:lnTo>
                  <a:cubicBezTo>
                    <a:pt x="0" y="54862"/>
                    <a:pt x="7866" y="35871"/>
                    <a:pt x="21869" y="21869"/>
                  </a:cubicBezTo>
                  <a:cubicBezTo>
                    <a:pt x="35871" y="7866"/>
                    <a:pt x="54862" y="0"/>
                    <a:pt x="74665" y="0"/>
                  </a:cubicBezTo>
                  <a:close/>
                </a:path>
              </a:pathLst>
            </a:custGeom>
            <a:solidFill>
              <a:srgbClr val="400C6D"/>
            </a:solidFill>
          </p:spPr>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60"/>
                </a:lnSpc>
              </a:pPr>
            </a:p>
          </p:txBody>
        </p:sp>
      </p:grpSp>
      <p:sp>
        <p:nvSpPr>
          <p:cNvPr id="22" name="Freeform 22"/>
          <p:cNvSpPr/>
          <p:nvPr/>
        </p:nvSpPr>
        <p:spPr>
          <a:xfrm>
            <a:off x="1386809" y="138410"/>
            <a:ext cx="4656776" cy="3455506"/>
          </a:xfrm>
          <a:custGeom>
            <a:avLst/>
            <a:gdLst/>
            <a:ahLst/>
            <a:cxnLst/>
            <a:rect l="l" t="t" r="r" b="b"/>
            <a:pathLst>
              <a:path w="4656776" h="3455506">
                <a:moveTo>
                  <a:pt x="0" y="0"/>
                </a:moveTo>
                <a:lnTo>
                  <a:pt x="4656776" y="0"/>
                </a:lnTo>
                <a:lnTo>
                  <a:pt x="4656776" y="3455506"/>
                </a:lnTo>
                <a:lnTo>
                  <a:pt x="0" y="3455506"/>
                </a:lnTo>
                <a:lnTo>
                  <a:pt x="0" y="0"/>
                </a:lnTo>
                <a:close/>
              </a:path>
            </a:pathLst>
          </a:custGeom>
          <a:blipFill>
            <a:blip r:embed="rId14"/>
            <a:stretch>
              <a:fillRect/>
            </a:stretch>
          </a:blipFill>
        </p:spPr>
      </p:sp>
      <p:sp>
        <p:nvSpPr>
          <p:cNvPr id="23" name="TextBox 23"/>
          <p:cNvSpPr txBox="1"/>
          <p:nvPr/>
        </p:nvSpPr>
        <p:spPr>
          <a:xfrm>
            <a:off x="6408356" y="1009650"/>
            <a:ext cx="5654302" cy="1362075"/>
          </a:xfrm>
          <a:prstGeom prst="rect">
            <a:avLst/>
          </a:prstGeom>
        </p:spPr>
        <p:txBody>
          <a:bodyPr lIns="0" tIns="0" rIns="0" bIns="0" rtlCol="0" anchor="t">
            <a:spAutoFit/>
          </a:bodyPr>
          <a:lstStyle/>
          <a:p>
            <a:pPr algn="ctr">
              <a:lnSpc>
                <a:spcPts val="5175"/>
              </a:lnSpc>
            </a:pPr>
            <a:r>
              <a:rPr lang="en-US" sz="4500" spc="-135">
                <a:solidFill>
                  <a:srgbClr val="000000"/>
                </a:solidFill>
                <a:latin typeface="Poppins Bold" panose="00000800000000000000"/>
              </a:rPr>
              <a:t>Visi dan Misi Kabupaten Blitar</a:t>
            </a:r>
            <a:endParaRPr lang="en-US" sz="4500" spc="-135">
              <a:solidFill>
                <a:srgbClr val="000000"/>
              </a:solidFill>
              <a:latin typeface="Poppins Bold" panose="00000800000000000000"/>
            </a:endParaRPr>
          </a:p>
        </p:txBody>
      </p:sp>
      <p:sp>
        <p:nvSpPr>
          <p:cNvPr id="24" name="TextBox 24"/>
          <p:cNvSpPr txBox="1"/>
          <p:nvPr/>
        </p:nvSpPr>
        <p:spPr>
          <a:xfrm>
            <a:off x="1414555" y="6592578"/>
            <a:ext cx="5875680" cy="1384064"/>
          </a:xfrm>
          <a:prstGeom prst="rect">
            <a:avLst/>
          </a:prstGeom>
        </p:spPr>
        <p:txBody>
          <a:bodyPr lIns="0" tIns="0" rIns="0" bIns="0" rtlCol="0" anchor="t">
            <a:spAutoFit/>
          </a:bodyPr>
          <a:lstStyle/>
          <a:p>
            <a:pPr algn="ctr">
              <a:lnSpc>
                <a:spcPts val="2755"/>
              </a:lnSpc>
            </a:pPr>
            <a:r>
              <a:rPr lang="en-US" sz="2315">
                <a:solidFill>
                  <a:srgbClr val="000000"/>
                </a:solidFill>
                <a:latin typeface="Poppins" panose="00000500000000000000"/>
              </a:rPr>
              <a:t>TERWUJUDNYA KABUPATEN BLITAR YANG MANDIRI DAN SEJAHTERA BERLANDASKAN AHKLAK MULIA, </a:t>
            </a:r>
            <a:r>
              <a:rPr lang="en-US" sz="2315">
                <a:solidFill>
                  <a:srgbClr val="000000"/>
                </a:solidFill>
                <a:latin typeface="Poppins Bold Italics" panose="00000800000000000000"/>
              </a:rPr>
              <a:t>BALDATUN, TOYYIBATUN, WAROBBUN GHOFUR</a:t>
            </a:r>
            <a:endParaRPr lang="en-US" sz="2315">
              <a:solidFill>
                <a:srgbClr val="000000"/>
              </a:solidFill>
              <a:latin typeface="Poppins Bold Italics" panose="00000800000000000000"/>
            </a:endParaRPr>
          </a:p>
        </p:txBody>
      </p:sp>
      <p:sp>
        <p:nvSpPr>
          <p:cNvPr id="25" name="TextBox 25"/>
          <p:cNvSpPr txBox="1"/>
          <p:nvPr/>
        </p:nvSpPr>
        <p:spPr>
          <a:xfrm>
            <a:off x="9235507" y="4446524"/>
            <a:ext cx="8172273" cy="1374322"/>
          </a:xfrm>
          <a:prstGeom prst="rect">
            <a:avLst/>
          </a:prstGeom>
        </p:spPr>
        <p:txBody>
          <a:bodyPr lIns="0" tIns="0" rIns="0" bIns="0" rtlCol="0" anchor="t">
            <a:spAutoFit/>
          </a:bodyPr>
          <a:lstStyle/>
          <a:p>
            <a:pPr algn="just">
              <a:lnSpc>
                <a:spcPts val="2755"/>
              </a:lnSpc>
            </a:pPr>
            <a:r>
              <a:rPr lang="en-US" sz="2315">
                <a:solidFill>
                  <a:srgbClr val="000000"/>
                </a:solidFill>
                <a:latin typeface="Canva Sans" panose="020B0503030501040103"/>
              </a:rPr>
              <a:t>Meningkatkan kesejahteraan sosial masyarakat Blitar berlandaskan iman dan takwa dengan kearifan lokal budaya ;</a:t>
            </a:r>
            <a:endParaRPr lang="en-US" sz="2315">
              <a:solidFill>
                <a:srgbClr val="000000"/>
              </a:solidFill>
              <a:latin typeface="Canva Sans" panose="020B0503030501040103"/>
            </a:endParaRPr>
          </a:p>
          <a:p>
            <a:pPr algn="just">
              <a:lnSpc>
                <a:spcPts val="2755"/>
              </a:lnSpc>
            </a:pPr>
          </a:p>
        </p:txBody>
      </p:sp>
      <p:sp>
        <p:nvSpPr>
          <p:cNvPr id="26" name="TextBox 26"/>
          <p:cNvSpPr txBox="1"/>
          <p:nvPr/>
        </p:nvSpPr>
        <p:spPr>
          <a:xfrm>
            <a:off x="1860089" y="5788609"/>
            <a:ext cx="4822559" cy="575818"/>
          </a:xfrm>
          <a:prstGeom prst="rect">
            <a:avLst/>
          </a:prstGeom>
        </p:spPr>
        <p:txBody>
          <a:bodyPr lIns="0" tIns="0" rIns="0" bIns="0" rtlCol="0" anchor="t">
            <a:spAutoFit/>
          </a:bodyPr>
          <a:lstStyle/>
          <a:p>
            <a:pPr algn="ctr">
              <a:lnSpc>
                <a:spcPts val="4180"/>
              </a:lnSpc>
            </a:pPr>
            <a:r>
              <a:rPr lang="en-US" sz="3700" spc="-110">
                <a:solidFill>
                  <a:srgbClr val="000000"/>
                </a:solidFill>
                <a:latin typeface="Poppins Bold" panose="00000800000000000000"/>
              </a:rPr>
              <a:t>VISI</a:t>
            </a:r>
            <a:endParaRPr lang="en-US" sz="3700" spc="-110">
              <a:solidFill>
                <a:srgbClr val="000000"/>
              </a:solidFill>
              <a:latin typeface="Poppins Bold" panose="00000800000000000000"/>
            </a:endParaRPr>
          </a:p>
        </p:txBody>
      </p:sp>
      <p:sp>
        <p:nvSpPr>
          <p:cNvPr id="27" name="TextBox 27"/>
          <p:cNvSpPr txBox="1"/>
          <p:nvPr/>
        </p:nvSpPr>
        <p:spPr>
          <a:xfrm>
            <a:off x="10645869" y="3584391"/>
            <a:ext cx="4822559" cy="575818"/>
          </a:xfrm>
          <a:prstGeom prst="rect">
            <a:avLst/>
          </a:prstGeom>
        </p:spPr>
        <p:txBody>
          <a:bodyPr lIns="0" tIns="0" rIns="0" bIns="0" rtlCol="0" anchor="t">
            <a:spAutoFit/>
          </a:bodyPr>
          <a:lstStyle/>
          <a:p>
            <a:pPr algn="ctr">
              <a:lnSpc>
                <a:spcPts val="4180"/>
              </a:lnSpc>
            </a:pPr>
            <a:r>
              <a:rPr lang="en-US" sz="3700" spc="-110">
                <a:solidFill>
                  <a:srgbClr val="000000"/>
                </a:solidFill>
                <a:latin typeface="Poppins Bold" panose="00000800000000000000"/>
              </a:rPr>
              <a:t>MISI</a:t>
            </a:r>
            <a:endParaRPr lang="en-US" sz="3700" spc="-110">
              <a:solidFill>
                <a:srgbClr val="000000"/>
              </a:solidFill>
              <a:latin typeface="Poppins Bold" panose="00000800000000000000"/>
            </a:endParaRPr>
          </a:p>
        </p:txBody>
      </p:sp>
      <p:sp>
        <p:nvSpPr>
          <p:cNvPr id="28" name="TextBox 28"/>
          <p:cNvSpPr txBox="1"/>
          <p:nvPr/>
        </p:nvSpPr>
        <p:spPr>
          <a:xfrm>
            <a:off x="1688639" y="9396021"/>
            <a:ext cx="5601596" cy="391313"/>
          </a:xfrm>
          <a:prstGeom prst="rect">
            <a:avLst/>
          </a:prstGeom>
        </p:spPr>
        <p:txBody>
          <a:bodyPr lIns="0" tIns="0" rIns="0" bIns="0" rtlCol="0" anchor="t">
            <a:spAutoFit/>
          </a:bodyPr>
          <a:lstStyle/>
          <a:p>
            <a:pPr>
              <a:lnSpc>
                <a:spcPts val="2965"/>
              </a:lnSpc>
            </a:pPr>
            <a:r>
              <a:rPr lang="en-US" sz="2605">
                <a:solidFill>
                  <a:srgbClr val="000000"/>
                </a:solidFill>
                <a:latin typeface="Poppins Semi-Bold" panose="00000700000000000000"/>
              </a:rPr>
              <a:t>https://www.blitarkab.go.id/</a:t>
            </a:r>
            <a:endParaRPr lang="en-US" sz="2605">
              <a:solidFill>
                <a:srgbClr val="000000"/>
              </a:solidFill>
              <a:latin typeface="Poppins Semi-Bold" panose="00000700000000000000"/>
            </a:endParaRPr>
          </a:p>
        </p:txBody>
      </p:sp>
      <p:sp>
        <p:nvSpPr>
          <p:cNvPr id="29" name="TextBox 29"/>
          <p:cNvSpPr txBox="1"/>
          <p:nvPr/>
        </p:nvSpPr>
        <p:spPr>
          <a:xfrm>
            <a:off x="1688639" y="9117907"/>
            <a:ext cx="3451663" cy="290912"/>
          </a:xfrm>
          <a:prstGeom prst="rect">
            <a:avLst/>
          </a:prstGeom>
        </p:spPr>
        <p:txBody>
          <a:bodyPr lIns="0" tIns="0" rIns="0" bIns="0" rtlCol="0" anchor="t">
            <a:spAutoFit/>
          </a:bodyPr>
          <a:lstStyle/>
          <a:p>
            <a:pPr>
              <a:lnSpc>
                <a:spcPts val="2195"/>
              </a:lnSpc>
            </a:pPr>
            <a:r>
              <a:rPr lang="en-US" sz="1925">
                <a:solidFill>
                  <a:srgbClr val="000000"/>
                </a:solidFill>
                <a:latin typeface="Poppins" panose="00000500000000000000"/>
              </a:rPr>
              <a:t>Visit Our Website</a:t>
            </a:r>
            <a:endParaRPr lang="en-US" sz="1925">
              <a:solidFill>
                <a:srgbClr val="000000"/>
              </a:solidFill>
              <a:latin typeface="Poppins" panose="00000500000000000000"/>
            </a:endParaRPr>
          </a:p>
        </p:txBody>
      </p:sp>
      <p:sp>
        <p:nvSpPr>
          <p:cNvPr id="30" name="TextBox 30"/>
          <p:cNvSpPr txBox="1"/>
          <p:nvPr/>
        </p:nvSpPr>
        <p:spPr>
          <a:xfrm>
            <a:off x="9235507" y="5677266"/>
            <a:ext cx="8355286" cy="1374322"/>
          </a:xfrm>
          <a:prstGeom prst="rect">
            <a:avLst/>
          </a:prstGeom>
        </p:spPr>
        <p:txBody>
          <a:bodyPr lIns="0" tIns="0" rIns="0" bIns="0" rtlCol="0" anchor="t">
            <a:spAutoFit/>
          </a:bodyPr>
          <a:lstStyle/>
          <a:p>
            <a:pPr algn="just">
              <a:lnSpc>
                <a:spcPts val="2755"/>
              </a:lnSpc>
            </a:pPr>
            <a:r>
              <a:rPr lang="en-US" sz="2315">
                <a:solidFill>
                  <a:srgbClr val="000000"/>
                </a:solidFill>
                <a:latin typeface="Canva Sans" panose="020B0503030501040103"/>
              </a:rPr>
              <a:t>Meningkatkan taraf hidup masyarakat Blitar yang memiliki mutu dan nilai kompetensi tinggi, dengan mengoptimalkan potensi generasi muda Kabupaten Blitar ;</a:t>
            </a:r>
            <a:endParaRPr lang="en-US" sz="2315">
              <a:solidFill>
                <a:srgbClr val="000000"/>
              </a:solidFill>
              <a:latin typeface="Canva Sans" panose="020B0503030501040103"/>
            </a:endParaRPr>
          </a:p>
          <a:p>
            <a:pPr algn="just">
              <a:lnSpc>
                <a:spcPts val="2755"/>
              </a:lnSpc>
            </a:pPr>
          </a:p>
        </p:txBody>
      </p:sp>
      <p:sp>
        <p:nvSpPr>
          <p:cNvPr id="31" name="TextBox 31"/>
          <p:cNvSpPr txBox="1"/>
          <p:nvPr/>
        </p:nvSpPr>
        <p:spPr>
          <a:xfrm>
            <a:off x="9225982" y="7221238"/>
            <a:ext cx="8355286" cy="1031476"/>
          </a:xfrm>
          <a:prstGeom prst="rect">
            <a:avLst/>
          </a:prstGeom>
        </p:spPr>
        <p:txBody>
          <a:bodyPr lIns="0" tIns="0" rIns="0" bIns="0" rtlCol="0" anchor="t">
            <a:spAutoFit/>
          </a:bodyPr>
          <a:lstStyle/>
          <a:p>
            <a:pPr algn="just">
              <a:lnSpc>
                <a:spcPts val="2755"/>
              </a:lnSpc>
            </a:pPr>
            <a:r>
              <a:rPr lang="en-US" sz="2315">
                <a:solidFill>
                  <a:srgbClr val="000000"/>
                </a:solidFill>
                <a:latin typeface="Canva Sans" panose="020B0503030501040103"/>
              </a:rPr>
              <a:t>Pengoptimalan kinerja Pemerintah yang akuntabel, inovatif dan berintegritas ; dan</a:t>
            </a:r>
            <a:endParaRPr lang="en-US" sz="2315">
              <a:solidFill>
                <a:srgbClr val="000000"/>
              </a:solidFill>
              <a:latin typeface="Canva Sans" panose="020B0503030501040103"/>
            </a:endParaRPr>
          </a:p>
          <a:p>
            <a:pPr algn="just">
              <a:lnSpc>
                <a:spcPts val="2755"/>
              </a:lnSpc>
            </a:pPr>
          </a:p>
        </p:txBody>
      </p:sp>
      <p:sp>
        <p:nvSpPr>
          <p:cNvPr id="32" name="TextBox 32"/>
          <p:cNvSpPr txBox="1"/>
          <p:nvPr/>
        </p:nvSpPr>
        <p:spPr>
          <a:xfrm>
            <a:off x="9191625" y="8088696"/>
            <a:ext cx="8355286" cy="1717168"/>
          </a:xfrm>
          <a:prstGeom prst="rect">
            <a:avLst/>
          </a:prstGeom>
        </p:spPr>
        <p:txBody>
          <a:bodyPr lIns="0" tIns="0" rIns="0" bIns="0" rtlCol="0" anchor="t">
            <a:spAutoFit/>
          </a:bodyPr>
          <a:lstStyle/>
          <a:p>
            <a:pPr algn="just">
              <a:lnSpc>
                <a:spcPts val="2755"/>
              </a:lnSpc>
            </a:pPr>
            <a:r>
              <a:rPr lang="en-US" sz="2315">
                <a:solidFill>
                  <a:srgbClr val="000000"/>
                </a:solidFill>
                <a:latin typeface="Canva Sans" panose="020B0503030501040103"/>
              </a:rPr>
              <a:t>Percepatan dan pemerataan pembangunan yang adil dan merata melalui pengembangan potensi ekonomi daerah dengan mengedepankan pemberdayaan masyarakat dan kelestarian lingkungan. </a:t>
            </a:r>
            <a:endParaRPr lang="en-US" sz="2315">
              <a:solidFill>
                <a:srgbClr val="000000"/>
              </a:solidFill>
              <a:latin typeface="Canva Sans" panose="020B0503030501040103"/>
            </a:endParaRPr>
          </a:p>
          <a:p>
            <a:pPr algn="just">
              <a:lnSpc>
                <a:spcPts val="2755"/>
              </a:lnSpc>
            </a:pPr>
          </a:p>
        </p:txBody>
      </p:sp>
      <p:sp>
        <p:nvSpPr>
          <p:cNvPr id="33" name="TextBox 33"/>
          <p:cNvSpPr txBox="1"/>
          <p:nvPr/>
        </p:nvSpPr>
        <p:spPr>
          <a:xfrm>
            <a:off x="1315610" y="3959827"/>
            <a:ext cx="6318507" cy="1726964"/>
          </a:xfrm>
          <a:prstGeom prst="rect">
            <a:avLst/>
          </a:prstGeom>
        </p:spPr>
        <p:txBody>
          <a:bodyPr lIns="0" tIns="0" rIns="0" bIns="0" rtlCol="0" anchor="t">
            <a:spAutoFit/>
          </a:bodyPr>
          <a:lstStyle/>
          <a:p>
            <a:pPr algn="just">
              <a:lnSpc>
                <a:spcPts val="2755"/>
              </a:lnSpc>
            </a:pPr>
            <a:r>
              <a:rPr lang="en-US" sz="2315">
                <a:solidFill>
                  <a:srgbClr val="000000"/>
                </a:solidFill>
                <a:latin typeface="Poppins Bold" panose="00000800000000000000"/>
              </a:rPr>
              <a:t>Dasar Hukum: </a:t>
            </a:r>
            <a:endParaRPr lang="en-US" sz="2315">
              <a:solidFill>
                <a:srgbClr val="000000"/>
              </a:solidFill>
              <a:latin typeface="Poppins Bold" panose="00000800000000000000"/>
            </a:endParaRPr>
          </a:p>
          <a:p>
            <a:pPr algn="just">
              <a:lnSpc>
                <a:spcPts val="2755"/>
              </a:lnSpc>
            </a:pPr>
            <a:r>
              <a:rPr lang="en-US" sz="2315">
                <a:solidFill>
                  <a:srgbClr val="000000"/>
                </a:solidFill>
                <a:latin typeface="Poppins Bold" panose="00000800000000000000"/>
              </a:rPr>
              <a:t>Perda Nomor 2 Tahun 2021 tentang Rencana Jangka Menengah Daerah Kabupaten Blitar Tahun 2021-2026</a:t>
            </a:r>
            <a:endParaRPr lang="en-US" sz="2315">
              <a:solidFill>
                <a:srgbClr val="000000"/>
              </a:solidFill>
              <a:latin typeface="Poppins Bold" panose="00000800000000000000"/>
            </a:endParaRPr>
          </a:p>
          <a:p>
            <a:pPr algn="just">
              <a:lnSpc>
                <a:spcPts val="2755"/>
              </a:lnSpc>
            </a:p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1351023" y="-320040"/>
            <a:ext cx="6682194" cy="3716970"/>
          </a:xfrm>
          <a:custGeom>
            <a:avLst/>
            <a:gdLst/>
            <a:ahLst/>
            <a:cxnLst/>
            <a:rect l="l" t="t" r="r" b="b"/>
            <a:pathLst>
              <a:path w="6682194" h="3716970">
                <a:moveTo>
                  <a:pt x="0" y="3716970"/>
                </a:moveTo>
                <a:lnTo>
                  <a:pt x="6682194" y="3716970"/>
                </a:lnTo>
                <a:lnTo>
                  <a:pt x="6682194" y="0"/>
                </a:lnTo>
                <a:lnTo>
                  <a:pt x="0" y="0"/>
                </a:lnTo>
                <a:lnTo>
                  <a:pt x="0" y="371697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Freeform 3"/>
          <p:cNvSpPr/>
          <p:nvPr/>
        </p:nvSpPr>
        <p:spPr>
          <a:xfrm flipH="1" flipV="1">
            <a:off x="12956829" y="-320040"/>
            <a:ext cx="6682194" cy="3716970"/>
          </a:xfrm>
          <a:custGeom>
            <a:avLst/>
            <a:gdLst/>
            <a:ahLst/>
            <a:cxnLst/>
            <a:rect l="l" t="t" r="r" b="b"/>
            <a:pathLst>
              <a:path w="6682194" h="3716970">
                <a:moveTo>
                  <a:pt x="6682194" y="3716970"/>
                </a:moveTo>
                <a:lnTo>
                  <a:pt x="0" y="3716970"/>
                </a:lnTo>
                <a:lnTo>
                  <a:pt x="0" y="0"/>
                </a:lnTo>
                <a:lnTo>
                  <a:pt x="6682194" y="0"/>
                </a:lnTo>
                <a:lnTo>
                  <a:pt x="6682194" y="371697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4" name="Freeform 4"/>
          <p:cNvSpPr/>
          <p:nvPr/>
        </p:nvSpPr>
        <p:spPr>
          <a:xfrm rot="435213">
            <a:off x="1028700" y="2829598"/>
            <a:ext cx="6356952" cy="6470180"/>
          </a:xfrm>
          <a:custGeom>
            <a:avLst/>
            <a:gdLst/>
            <a:ahLst/>
            <a:cxnLst/>
            <a:rect l="l" t="t" r="r" b="b"/>
            <a:pathLst>
              <a:path w="6356952" h="6470180">
                <a:moveTo>
                  <a:pt x="0" y="0"/>
                </a:moveTo>
                <a:lnTo>
                  <a:pt x="6356952" y="0"/>
                </a:lnTo>
                <a:lnTo>
                  <a:pt x="6356952" y="6470180"/>
                </a:lnTo>
                <a:lnTo>
                  <a:pt x="0" y="64701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rot="0">
            <a:off x="2513721" y="4329676"/>
            <a:ext cx="3366131" cy="336613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800"/>
            </a:solidFill>
            <a:ln w="142875" cap="sq">
              <a:solidFill>
                <a:srgbClr val="303030"/>
              </a:solidFill>
              <a:prstDash val="solid"/>
              <a:miter/>
            </a:ln>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60"/>
                </a:lnSpc>
              </a:pPr>
            </a:p>
          </p:txBody>
        </p:sp>
      </p:grpSp>
      <p:sp>
        <p:nvSpPr>
          <p:cNvPr id="8" name="Freeform 8"/>
          <p:cNvSpPr/>
          <p:nvPr/>
        </p:nvSpPr>
        <p:spPr>
          <a:xfrm>
            <a:off x="3268155" y="4879982"/>
            <a:ext cx="1878041" cy="1976885"/>
          </a:xfrm>
          <a:custGeom>
            <a:avLst/>
            <a:gdLst/>
            <a:ahLst/>
            <a:cxnLst/>
            <a:rect l="l" t="t" r="r" b="b"/>
            <a:pathLst>
              <a:path w="1878041" h="1976885">
                <a:moveTo>
                  <a:pt x="0" y="0"/>
                </a:moveTo>
                <a:lnTo>
                  <a:pt x="1878041" y="0"/>
                </a:lnTo>
                <a:lnTo>
                  <a:pt x="1878041" y="1976886"/>
                </a:lnTo>
                <a:lnTo>
                  <a:pt x="0" y="19768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2197069" y="3462700"/>
            <a:ext cx="870717" cy="870717"/>
          </a:xfrm>
          <a:custGeom>
            <a:avLst/>
            <a:gdLst/>
            <a:ahLst/>
            <a:cxnLst/>
            <a:rect l="l" t="t" r="r" b="b"/>
            <a:pathLst>
              <a:path w="870717" h="870717">
                <a:moveTo>
                  <a:pt x="0" y="0"/>
                </a:moveTo>
                <a:lnTo>
                  <a:pt x="870716" y="0"/>
                </a:lnTo>
                <a:lnTo>
                  <a:pt x="870716" y="870717"/>
                </a:lnTo>
                <a:lnTo>
                  <a:pt x="0" y="8707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5331171" y="3534859"/>
            <a:ext cx="945046" cy="826915"/>
          </a:xfrm>
          <a:custGeom>
            <a:avLst/>
            <a:gdLst/>
            <a:ahLst/>
            <a:cxnLst/>
            <a:rect l="l" t="t" r="r" b="b"/>
            <a:pathLst>
              <a:path w="945046" h="826915">
                <a:moveTo>
                  <a:pt x="0" y="0"/>
                </a:moveTo>
                <a:lnTo>
                  <a:pt x="945045" y="0"/>
                </a:lnTo>
                <a:lnTo>
                  <a:pt x="945045" y="826915"/>
                </a:lnTo>
                <a:lnTo>
                  <a:pt x="0" y="8269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6276216" y="6516211"/>
            <a:ext cx="725223" cy="775640"/>
          </a:xfrm>
          <a:custGeom>
            <a:avLst/>
            <a:gdLst/>
            <a:ahLst/>
            <a:cxnLst/>
            <a:rect l="l" t="t" r="r" b="b"/>
            <a:pathLst>
              <a:path w="725223" h="775640">
                <a:moveTo>
                  <a:pt x="0" y="0"/>
                </a:moveTo>
                <a:lnTo>
                  <a:pt x="725223" y="0"/>
                </a:lnTo>
                <a:lnTo>
                  <a:pt x="725223" y="775640"/>
                </a:lnTo>
                <a:lnTo>
                  <a:pt x="0" y="77564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2"/>
          <p:cNvSpPr/>
          <p:nvPr/>
        </p:nvSpPr>
        <p:spPr>
          <a:xfrm>
            <a:off x="3729581" y="8131661"/>
            <a:ext cx="821288" cy="862245"/>
          </a:xfrm>
          <a:custGeom>
            <a:avLst/>
            <a:gdLst/>
            <a:ahLst/>
            <a:cxnLst/>
            <a:rect l="l" t="t" r="r" b="b"/>
            <a:pathLst>
              <a:path w="821288" h="862245">
                <a:moveTo>
                  <a:pt x="0" y="0"/>
                </a:moveTo>
                <a:lnTo>
                  <a:pt x="821288" y="0"/>
                </a:lnTo>
                <a:lnTo>
                  <a:pt x="821288" y="862245"/>
                </a:lnTo>
                <a:lnTo>
                  <a:pt x="0" y="86224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Freeform 13"/>
          <p:cNvSpPr/>
          <p:nvPr/>
        </p:nvSpPr>
        <p:spPr>
          <a:xfrm>
            <a:off x="1374095" y="6090330"/>
            <a:ext cx="734794" cy="979726"/>
          </a:xfrm>
          <a:custGeom>
            <a:avLst/>
            <a:gdLst/>
            <a:ahLst/>
            <a:cxnLst/>
            <a:rect l="l" t="t" r="r" b="b"/>
            <a:pathLst>
              <a:path w="734794" h="979726">
                <a:moveTo>
                  <a:pt x="0" y="0"/>
                </a:moveTo>
                <a:lnTo>
                  <a:pt x="734794" y="0"/>
                </a:lnTo>
                <a:lnTo>
                  <a:pt x="734794" y="979726"/>
                </a:lnTo>
                <a:lnTo>
                  <a:pt x="0" y="97972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14" name="Group 14"/>
          <p:cNvGrpSpPr>
            <a:grpSpLocks noChangeAspect="1"/>
          </p:cNvGrpSpPr>
          <p:nvPr/>
        </p:nvGrpSpPr>
        <p:grpSpPr>
          <a:xfrm rot="0">
            <a:off x="2108889" y="3451682"/>
            <a:ext cx="1077712" cy="1077707"/>
            <a:chOff x="0" y="0"/>
            <a:chExt cx="6350000" cy="6349975"/>
          </a:xfrm>
        </p:grpSpPr>
        <p:sp>
          <p:nvSpPr>
            <p:cNvPr id="15" name="Freeform 1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EEEDEA"/>
            </a:solidFill>
            <a:ln w="12700">
              <a:solidFill>
                <a:srgbClr val="000000"/>
              </a:solidFill>
            </a:ln>
          </p:spPr>
        </p:sp>
      </p:grpSp>
      <p:sp>
        <p:nvSpPr>
          <p:cNvPr id="16" name="Freeform 16"/>
          <p:cNvSpPr/>
          <p:nvPr/>
        </p:nvSpPr>
        <p:spPr>
          <a:xfrm>
            <a:off x="8544159" y="2869665"/>
            <a:ext cx="909888" cy="909888"/>
          </a:xfrm>
          <a:custGeom>
            <a:avLst/>
            <a:gdLst/>
            <a:ahLst/>
            <a:cxnLst/>
            <a:rect l="l" t="t" r="r" b="b"/>
            <a:pathLst>
              <a:path w="909888" h="909888">
                <a:moveTo>
                  <a:pt x="0" y="0"/>
                </a:moveTo>
                <a:lnTo>
                  <a:pt x="909889" y="0"/>
                </a:lnTo>
                <a:lnTo>
                  <a:pt x="909889" y="909889"/>
                </a:lnTo>
                <a:lnTo>
                  <a:pt x="0" y="90988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7" name="Freeform 17"/>
          <p:cNvSpPr/>
          <p:nvPr/>
        </p:nvSpPr>
        <p:spPr>
          <a:xfrm>
            <a:off x="2197069" y="3535591"/>
            <a:ext cx="909888" cy="909888"/>
          </a:xfrm>
          <a:custGeom>
            <a:avLst/>
            <a:gdLst/>
            <a:ahLst/>
            <a:cxnLst/>
            <a:rect l="l" t="t" r="r" b="b"/>
            <a:pathLst>
              <a:path w="909888" h="909888">
                <a:moveTo>
                  <a:pt x="0" y="0"/>
                </a:moveTo>
                <a:lnTo>
                  <a:pt x="909888" y="0"/>
                </a:lnTo>
                <a:lnTo>
                  <a:pt x="909888" y="909889"/>
                </a:lnTo>
                <a:lnTo>
                  <a:pt x="0" y="90988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18" name="Group 18"/>
          <p:cNvGrpSpPr>
            <a:grpSpLocks noChangeAspect="1"/>
          </p:cNvGrpSpPr>
          <p:nvPr/>
        </p:nvGrpSpPr>
        <p:grpSpPr>
          <a:xfrm rot="0">
            <a:off x="8502847" y="4141308"/>
            <a:ext cx="1024326" cy="1024322"/>
            <a:chOff x="0" y="0"/>
            <a:chExt cx="6350000" cy="6349975"/>
          </a:xfrm>
        </p:grpSpPr>
        <p:sp>
          <p:nvSpPr>
            <p:cNvPr id="19" name="Freeform 1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9BA5E8"/>
            </a:solidFill>
            <a:ln w="12700">
              <a:solidFill>
                <a:srgbClr val="000000"/>
              </a:solidFill>
            </a:ln>
          </p:spPr>
        </p:sp>
      </p:grpSp>
      <p:sp>
        <p:nvSpPr>
          <p:cNvPr id="20" name="Freeform 20"/>
          <p:cNvSpPr/>
          <p:nvPr/>
        </p:nvSpPr>
        <p:spPr>
          <a:xfrm>
            <a:off x="8544159" y="4266248"/>
            <a:ext cx="878711" cy="867727"/>
          </a:xfrm>
          <a:custGeom>
            <a:avLst/>
            <a:gdLst/>
            <a:ahLst/>
            <a:cxnLst/>
            <a:rect l="l" t="t" r="r" b="b"/>
            <a:pathLst>
              <a:path w="878711" h="867727">
                <a:moveTo>
                  <a:pt x="0" y="0"/>
                </a:moveTo>
                <a:lnTo>
                  <a:pt x="878712" y="0"/>
                </a:lnTo>
                <a:lnTo>
                  <a:pt x="878712" y="867727"/>
                </a:lnTo>
                <a:lnTo>
                  <a:pt x="0" y="867727"/>
                </a:lnTo>
                <a:lnTo>
                  <a:pt x="0" y="0"/>
                </a:lnTo>
                <a:close/>
              </a:path>
            </a:pathLst>
          </a:custGeom>
          <a:blipFill>
            <a:blip r:embed="rId19"/>
            <a:stretch>
              <a:fillRect/>
            </a:stretch>
          </a:blipFill>
        </p:spPr>
      </p:sp>
      <p:grpSp>
        <p:nvGrpSpPr>
          <p:cNvPr id="21" name="Group 21"/>
          <p:cNvGrpSpPr>
            <a:grpSpLocks noChangeAspect="1"/>
          </p:cNvGrpSpPr>
          <p:nvPr/>
        </p:nvGrpSpPr>
        <p:grpSpPr>
          <a:xfrm rot="0">
            <a:off x="5264838" y="3462700"/>
            <a:ext cx="1077712" cy="1077707"/>
            <a:chOff x="0" y="0"/>
            <a:chExt cx="6350000" cy="6349975"/>
          </a:xfrm>
        </p:grpSpPr>
        <p:sp>
          <p:nvSpPr>
            <p:cNvPr id="22" name="Freeform 2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EEEDEA"/>
            </a:solidFill>
            <a:ln w="12700">
              <a:solidFill>
                <a:srgbClr val="000000"/>
              </a:solidFill>
            </a:ln>
          </p:spPr>
        </p:sp>
      </p:grpSp>
      <p:grpSp>
        <p:nvGrpSpPr>
          <p:cNvPr id="23" name="Group 23"/>
          <p:cNvGrpSpPr>
            <a:grpSpLocks noChangeAspect="1"/>
          </p:cNvGrpSpPr>
          <p:nvPr/>
        </p:nvGrpSpPr>
        <p:grpSpPr>
          <a:xfrm rot="0">
            <a:off x="5331171" y="3529596"/>
            <a:ext cx="945046" cy="945042"/>
            <a:chOff x="0" y="0"/>
            <a:chExt cx="6350000" cy="6349975"/>
          </a:xfrm>
        </p:grpSpPr>
        <p:sp>
          <p:nvSpPr>
            <p:cNvPr id="24" name="Freeform 2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9BA5E8"/>
            </a:solidFill>
            <a:ln w="12700">
              <a:solidFill>
                <a:srgbClr val="000000"/>
              </a:solidFill>
            </a:ln>
          </p:spPr>
        </p:sp>
      </p:grpSp>
      <p:sp>
        <p:nvSpPr>
          <p:cNvPr id="25" name="Freeform 25"/>
          <p:cNvSpPr/>
          <p:nvPr/>
        </p:nvSpPr>
        <p:spPr>
          <a:xfrm>
            <a:off x="5370309" y="3613479"/>
            <a:ext cx="793926" cy="784002"/>
          </a:xfrm>
          <a:custGeom>
            <a:avLst/>
            <a:gdLst/>
            <a:ahLst/>
            <a:cxnLst/>
            <a:rect l="l" t="t" r="r" b="b"/>
            <a:pathLst>
              <a:path w="793926" h="784002">
                <a:moveTo>
                  <a:pt x="0" y="0"/>
                </a:moveTo>
                <a:lnTo>
                  <a:pt x="793926" y="0"/>
                </a:lnTo>
                <a:lnTo>
                  <a:pt x="793926" y="784002"/>
                </a:lnTo>
                <a:lnTo>
                  <a:pt x="0" y="784002"/>
                </a:lnTo>
                <a:lnTo>
                  <a:pt x="0" y="0"/>
                </a:lnTo>
                <a:close/>
              </a:path>
            </a:pathLst>
          </a:custGeom>
          <a:blipFill>
            <a:blip r:embed="rId19"/>
            <a:stretch>
              <a:fillRect/>
            </a:stretch>
          </a:blipFill>
        </p:spPr>
      </p:sp>
      <p:grpSp>
        <p:nvGrpSpPr>
          <p:cNvPr id="26" name="Group 26"/>
          <p:cNvGrpSpPr>
            <a:grpSpLocks noChangeAspect="1"/>
          </p:cNvGrpSpPr>
          <p:nvPr/>
        </p:nvGrpSpPr>
        <p:grpSpPr>
          <a:xfrm rot="0">
            <a:off x="8471034" y="6889338"/>
            <a:ext cx="1024326" cy="1024322"/>
            <a:chOff x="0" y="0"/>
            <a:chExt cx="6350000" cy="6349975"/>
          </a:xfrm>
        </p:grpSpPr>
        <p:sp>
          <p:nvSpPr>
            <p:cNvPr id="27" name="Freeform 2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919E5A"/>
            </a:solidFill>
            <a:ln w="12700">
              <a:solidFill>
                <a:srgbClr val="000000"/>
              </a:solidFill>
            </a:ln>
          </p:spPr>
        </p:sp>
      </p:grpSp>
      <p:sp>
        <p:nvSpPr>
          <p:cNvPr id="28" name="Freeform 28"/>
          <p:cNvSpPr/>
          <p:nvPr/>
        </p:nvSpPr>
        <p:spPr>
          <a:xfrm>
            <a:off x="8584032" y="7041252"/>
            <a:ext cx="798330" cy="720493"/>
          </a:xfrm>
          <a:custGeom>
            <a:avLst/>
            <a:gdLst/>
            <a:ahLst/>
            <a:cxnLst/>
            <a:rect l="l" t="t" r="r" b="b"/>
            <a:pathLst>
              <a:path w="798330" h="720493">
                <a:moveTo>
                  <a:pt x="0" y="0"/>
                </a:moveTo>
                <a:lnTo>
                  <a:pt x="798330" y="0"/>
                </a:lnTo>
                <a:lnTo>
                  <a:pt x="798330" y="720494"/>
                </a:lnTo>
                <a:lnTo>
                  <a:pt x="0" y="72049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grpSp>
        <p:nvGrpSpPr>
          <p:cNvPr id="29" name="Group 29"/>
          <p:cNvGrpSpPr>
            <a:grpSpLocks noChangeAspect="1"/>
          </p:cNvGrpSpPr>
          <p:nvPr/>
        </p:nvGrpSpPr>
        <p:grpSpPr>
          <a:xfrm rot="0">
            <a:off x="3601369" y="8034175"/>
            <a:ext cx="1077712" cy="1077707"/>
            <a:chOff x="0" y="0"/>
            <a:chExt cx="6350000" cy="6349975"/>
          </a:xfrm>
        </p:grpSpPr>
        <p:sp>
          <p:nvSpPr>
            <p:cNvPr id="30" name="Freeform 3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EEEDEA"/>
            </a:solidFill>
            <a:ln w="12700">
              <a:solidFill>
                <a:srgbClr val="000000"/>
              </a:solidFill>
            </a:ln>
          </p:spPr>
        </p:sp>
      </p:grpSp>
      <p:grpSp>
        <p:nvGrpSpPr>
          <p:cNvPr id="31" name="Group 31"/>
          <p:cNvGrpSpPr>
            <a:grpSpLocks noChangeAspect="1"/>
          </p:cNvGrpSpPr>
          <p:nvPr/>
        </p:nvGrpSpPr>
        <p:grpSpPr>
          <a:xfrm rot="0">
            <a:off x="3678821" y="8106272"/>
            <a:ext cx="922807" cy="922803"/>
            <a:chOff x="0" y="0"/>
            <a:chExt cx="6350000" cy="6349975"/>
          </a:xfrm>
        </p:grpSpPr>
        <p:sp>
          <p:nvSpPr>
            <p:cNvPr id="32" name="Freeform 3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919E5A"/>
            </a:solidFill>
            <a:ln w="12700">
              <a:solidFill>
                <a:srgbClr val="000000"/>
              </a:solidFill>
            </a:ln>
          </p:spPr>
        </p:sp>
      </p:grpSp>
      <p:sp>
        <p:nvSpPr>
          <p:cNvPr id="33" name="Freeform 33"/>
          <p:cNvSpPr/>
          <p:nvPr/>
        </p:nvSpPr>
        <p:spPr>
          <a:xfrm>
            <a:off x="3780620" y="8243130"/>
            <a:ext cx="719210" cy="649087"/>
          </a:xfrm>
          <a:custGeom>
            <a:avLst/>
            <a:gdLst/>
            <a:ahLst/>
            <a:cxnLst/>
            <a:rect l="l" t="t" r="r" b="b"/>
            <a:pathLst>
              <a:path w="719210" h="649087">
                <a:moveTo>
                  <a:pt x="0" y="0"/>
                </a:moveTo>
                <a:lnTo>
                  <a:pt x="719210" y="0"/>
                </a:lnTo>
                <a:lnTo>
                  <a:pt x="719210" y="649087"/>
                </a:lnTo>
                <a:lnTo>
                  <a:pt x="0" y="64908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grpSp>
        <p:nvGrpSpPr>
          <p:cNvPr id="34" name="Group 34"/>
          <p:cNvGrpSpPr/>
          <p:nvPr/>
        </p:nvGrpSpPr>
        <p:grpSpPr>
          <a:xfrm rot="0">
            <a:off x="4993104" y="465221"/>
            <a:ext cx="8301791" cy="1812677"/>
            <a:chOff x="0" y="0"/>
            <a:chExt cx="2186480" cy="477413"/>
          </a:xfrm>
        </p:grpSpPr>
        <p:sp>
          <p:nvSpPr>
            <p:cNvPr id="35" name="Freeform 35"/>
            <p:cNvSpPr/>
            <p:nvPr/>
          </p:nvSpPr>
          <p:spPr>
            <a:xfrm>
              <a:off x="0" y="0"/>
              <a:ext cx="2186480" cy="477413"/>
            </a:xfrm>
            <a:custGeom>
              <a:avLst/>
              <a:gdLst/>
              <a:ahLst/>
              <a:cxnLst/>
              <a:rect l="l" t="t" r="r" b="b"/>
              <a:pathLst>
                <a:path w="2186480" h="477413">
                  <a:moveTo>
                    <a:pt x="47561" y="0"/>
                  </a:moveTo>
                  <a:lnTo>
                    <a:pt x="2138919" y="0"/>
                  </a:lnTo>
                  <a:cubicBezTo>
                    <a:pt x="2165186" y="0"/>
                    <a:pt x="2186480" y="21294"/>
                    <a:pt x="2186480" y="47561"/>
                  </a:cubicBezTo>
                  <a:lnTo>
                    <a:pt x="2186480" y="429852"/>
                  </a:lnTo>
                  <a:cubicBezTo>
                    <a:pt x="2186480" y="456119"/>
                    <a:pt x="2165186" y="477413"/>
                    <a:pt x="2138919" y="477413"/>
                  </a:cubicBezTo>
                  <a:lnTo>
                    <a:pt x="47561" y="477413"/>
                  </a:lnTo>
                  <a:cubicBezTo>
                    <a:pt x="21294" y="477413"/>
                    <a:pt x="0" y="456119"/>
                    <a:pt x="0" y="429852"/>
                  </a:cubicBezTo>
                  <a:lnTo>
                    <a:pt x="0" y="47561"/>
                  </a:lnTo>
                  <a:cubicBezTo>
                    <a:pt x="0" y="21294"/>
                    <a:pt x="21294" y="0"/>
                    <a:pt x="47561" y="0"/>
                  </a:cubicBezTo>
                  <a:close/>
                </a:path>
              </a:pathLst>
            </a:custGeom>
            <a:solidFill>
              <a:srgbClr val="F7A739"/>
            </a:solidFill>
          </p:spPr>
        </p:sp>
        <p:sp>
          <p:nvSpPr>
            <p:cNvPr id="36" name="TextBox 36"/>
            <p:cNvSpPr txBox="1"/>
            <p:nvPr/>
          </p:nvSpPr>
          <p:spPr>
            <a:xfrm>
              <a:off x="0" y="-38100"/>
              <a:ext cx="812800" cy="850900"/>
            </a:xfrm>
            <a:prstGeom prst="rect">
              <a:avLst/>
            </a:prstGeom>
          </p:spPr>
          <p:txBody>
            <a:bodyPr lIns="50800" tIns="50800" rIns="50800" bIns="50800" rtlCol="0" anchor="ctr"/>
            <a:lstStyle/>
            <a:p>
              <a:pPr algn="ctr">
                <a:lnSpc>
                  <a:spcPts val="2660"/>
                </a:lnSpc>
              </a:pPr>
            </a:p>
          </p:txBody>
        </p:sp>
      </p:grpSp>
      <p:grpSp>
        <p:nvGrpSpPr>
          <p:cNvPr id="37" name="Group 37"/>
          <p:cNvGrpSpPr>
            <a:grpSpLocks noChangeAspect="1"/>
          </p:cNvGrpSpPr>
          <p:nvPr/>
        </p:nvGrpSpPr>
        <p:grpSpPr>
          <a:xfrm rot="0">
            <a:off x="8471352" y="8131661"/>
            <a:ext cx="1024326" cy="1024322"/>
            <a:chOff x="0" y="0"/>
            <a:chExt cx="6350000" cy="6349975"/>
          </a:xfrm>
        </p:grpSpPr>
        <p:sp>
          <p:nvSpPr>
            <p:cNvPr id="38" name="Freeform 3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FBAAD"/>
            </a:solidFill>
            <a:ln w="12700">
              <a:solidFill>
                <a:srgbClr val="000000"/>
              </a:solidFill>
            </a:ln>
          </p:spPr>
        </p:sp>
      </p:grpSp>
      <p:sp>
        <p:nvSpPr>
          <p:cNvPr id="39" name="Freeform 39"/>
          <p:cNvSpPr/>
          <p:nvPr/>
        </p:nvSpPr>
        <p:spPr>
          <a:xfrm>
            <a:off x="8591951" y="8216697"/>
            <a:ext cx="715908" cy="812378"/>
          </a:xfrm>
          <a:custGeom>
            <a:avLst/>
            <a:gdLst/>
            <a:ahLst/>
            <a:cxnLst/>
            <a:rect l="l" t="t" r="r" b="b"/>
            <a:pathLst>
              <a:path w="715908" h="812378">
                <a:moveTo>
                  <a:pt x="0" y="0"/>
                </a:moveTo>
                <a:lnTo>
                  <a:pt x="715908" y="0"/>
                </a:lnTo>
                <a:lnTo>
                  <a:pt x="715908" y="812378"/>
                </a:lnTo>
                <a:lnTo>
                  <a:pt x="0" y="812378"/>
                </a:lnTo>
                <a:lnTo>
                  <a:pt x="0" y="0"/>
                </a:lnTo>
                <a:close/>
              </a:path>
            </a:pathLst>
          </a:custGeom>
          <a:blipFill>
            <a:blip r:embed="rId22"/>
            <a:stretch>
              <a:fillRect/>
            </a:stretch>
          </a:blipFill>
        </p:spPr>
      </p:sp>
      <p:grpSp>
        <p:nvGrpSpPr>
          <p:cNvPr id="40" name="Group 40"/>
          <p:cNvGrpSpPr>
            <a:grpSpLocks noChangeAspect="1"/>
          </p:cNvGrpSpPr>
          <p:nvPr/>
        </p:nvGrpSpPr>
        <p:grpSpPr>
          <a:xfrm rot="0">
            <a:off x="1202636" y="6064688"/>
            <a:ext cx="1077712" cy="1077707"/>
            <a:chOff x="0" y="0"/>
            <a:chExt cx="6350000" cy="6349975"/>
          </a:xfrm>
        </p:grpSpPr>
        <p:sp>
          <p:nvSpPr>
            <p:cNvPr id="41" name="Freeform 4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EEEDEA"/>
            </a:solidFill>
            <a:ln w="12700">
              <a:solidFill>
                <a:srgbClr val="000000"/>
              </a:solidFill>
            </a:ln>
          </p:spPr>
        </p:sp>
      </p:grpSp>
      <p:grpSp>
        <p:nvGrpSpPr>
          <p:cNvPr id="42" name="Group 42"/>
          <p:cNvGrpSpPr>
            <a:grpSpLocks noChangeAspect="1"/>
          </p:cNvGrpSpPr>
          <p:nvPr/>
        </p:nvGrpSpPr>
        <p:grpSpPr>
          <a:xfrm rot="0">
            <a:off x="1265019" y="6136596"/>
            <a:ext cx="952945" cy="952941"/>
            <a:chOff x="0" y="0"/>
            <a:chExt cx="6350000" cy="6349975"/>
          </a:xfrm>
        </p:grpSpPr>
        <p:sp>
          <p:nvSpPr>
            <p:cNvPr id="43" name="Freeform 4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FBAAD"/>
            </a:solidFill>
            <a:ln w="12700">
              <a:solidFill>
                <a:srgbClr val="000000"/>
              </a:solidFill>
            </a:ln>
          </p:spPr>
        </p:sp>
      </p:grpSp>
      <p:sp>
        <p:nvSpPr>
          <p:cNvPr id="44" name="Freeform 44"/>
          <p:cNvSpPr/>
          <p:nvPr/>
        </p:nvSpPr>
        <p:spPr>
          <a:xfrm>
            <a:off x="1377214" y="6215707"/>
            <a:ext cx="666019" cy="755767"/>
          </a:xfrm>
          <a:custGeom>
            <a:avLst/>
            <a:gdLst/>
            <a:ahLst/>
            <a:cxnLst/>
            <a:rect l="l" t="t" r="r" b="b"/>
            <a:pathLst>
              <a:path w="666019" h="755767">
                <a:moveTo>
                  <a:pt x="0" y="0"/>
                </a:moveTo>
                <a:lnTo>
                  <a:pt x="666020" y="0"/>
                </a:lnTo>
                <a:lnTo>
                  <a:pt x="666020" y="755767"/>
                </a:lnTo>
                <a:lnTo>
                  <a:pt x="0" y="755767"/>
                </a:lnTo>
                <a:lnTo>
                  <a:pt x="0" y="0"/>
                </a:lnTo>
                <a:close/>
              </a:path>
            </a:pathLst>
          </a:custGeom>
          <a:blipFill>
            <a:blip r:embed="rId22"/>
            <a:stretch>
              <a:fillRect/>
            </a:stretch>
          </a:blipFill>
        </p:spPr>
      </p:sp>
      <p:sp>
        <p:nvSpPr>
          <p:cNvPr id="45" name="Freeform 45"/>
          <p:cNvSpPr/>
          <p:nvPr/>
        </p:nvSpPr>
        <p:spPr>
          <a:xfrm>
            <a:off x="8502847" y="5593741"/>
            <a:ext cx="1053248" cy="1009802"/>
          </a:xfrm>
          <a:custGeom>
            <a:avLst/>
            <a:gdLst/>
            <a:ahLst/>
            <a:cxnLst/>
            <a:rect l="l" t="t" r="r" b="b"/>
            <a:pathLst>
              <a:path w="1053248" h="1009802">
                <a:moveTo>
                  <a:pt x="0" y="0"/>
                </a:moveTo>
                <a:lnTo>
                  <a:pt x="1053248" y="0"/>
                </a:lnTo>
                <a:lnTo>
                  <a:pt x="1053248" y="1009801"/>
                </a:lnTo>
                <a:lnTo>
                  <a:pt x="0" y="100980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46" name="TextBox 46"/>
          <p:cNvSpPr txBox="1"/>
          <p:nvPr/>
        </p:nvSpPr>
        <p:spPr>
          <a:xfrm>
            <a:off x="3838895" y="1019175"/>
            <a:ext cx="10610210" cy="687705"/>
          </a:xfrm>
          <a:prstGeom prst="rect">
            <a:avLst/>
          </a:prstGeom>
        </p:spPr>
        <p:txBody>
          <a:bodyPr lIns="0" tIns="0" rIns="0" bIns="0" rtlCol="0" anchor="t">
            <a:spAutoFit/>
          </a:bodyPr>
          <a:lstStyle/>
          <a:p>
            <a:pPr algn="ctr">
              <a:lnSpc>
                <a:spcPts val="5085"/>
              </a:lnSpc>
            </a:pPr>
            <a:r>
              <a:rPr lang="en-US" sz="4500" spc="-134">
                <a:solidFill>
                  <a:srgbClr val="000000"/>
                </a:solidFill>
                <a:latin typeface="Poppins Bold" panose="00000800000000000000"/>
              </a:rPr>
              <a:t>Panca Bhakti</a:t>
            </a:r>
            <a:endParaRPr lang="en-US" sz="4500" spc="-134">
              <a:solidFill>
                <a:srgbClr val="000000"/>
              </a:solidFill>
              <a:latin typeface="Poppins Bold" panose="00000800000000000000"/>
            </a:endParaRPr>
          </a:p>
        </p:txBody>
      </p:sp>
      <p:sp>
        <p:nvSpPr>
          <p:cNvPr id="47" name="TextBox 47"/>
          <p:cNvSpPr txBox="1"/>
          <p:nvPr/>
        </p:nvSpPr>
        <p:spPr>
          <a:xfrm>
            <a:off x="9824882" y="2860140"/>
            <a:ext cx="7894074" cy="333350"/>
          </a:xfrm>
          <a:prstGeom prst="rect">
            <a:avLst/>
          </a:prstGeom>
        </p:spPr>
        <p:txBody>
          <a:bodyPr lIns="0" tIns="0" rIns="0" bIns="0" rtlCol="0" anchor="t">
            <a:spAutoFit/>
          </a:bodyPr>
          <a:lstStyle/>
          <a:p>
            <a:pPr>
              <a:lnSpc>
                <a:spcPts val="2420"/>
              </a:lnSpc>
            </a:pPr>
            <a:r>
              <a:rPr lang="en-US" sz="2140" spc="-64">
                <a:solidFill>
                  <a:srgbClr val="000000"/>
                </a:solidFill>
                <a:latin typeface="Poppins Bold" panose="00000800000000000000"/>
              </a:rPr>
              <a:t>Jaminan Pendidikan Masyarakat Desa </a:t>
            </a:r>
            <a:endParaRPr lang="en-US" sz="2140" spc="-64">
              <a:solidFill>
                <a:srgbClr val="000000"/>
              </a:solidFill>
              <a:latin typeface="Poppins Bold" panose="00000800000000000000"/>
            </a:endParaRPr>
          </a:p>
        </p:txBody>
      </p:sp>
      <p:sp>
        <p:nvSpPr>
          <p:cNvPr id="48" name="TextBox 48"/>
          <p:cNvSpPr txBox="1"/>
          <p:nvPr/>
        </p:nvSpPr>
        <p:spPr>
          <a:xfrm>
            <a:off x="9824882" y="4147420"/>
            <a:ext cx="8240857" cy="638161"/>
          </a:xfrm>
          <a:prstGeom prst="rect">
            <a:avLst/>
          </a:prstGeom>
        </p:spPr>
        <p:txBody>
          <a:bodyPr lIns="0" tIns="0" rIns="0" bIns="0" rtlCol="0" anchor="t">
            <a:spAutoFit/>
          </a:bodyPr>
          <a:lstStyle/>
          <a:p>
            <a:pPr>
              <a:lnSpc>
                <a:spcPts val="2420"/>
              </a:lnSpc>
            </a:pPr>
            <a:r>
              <a:rPr lang="en-US" sz="2140" spc="-64">
                <a:solidFill>
                  <a:srgbClr val="000000"/>
                </a:solidFill>
                <a:latin typeface="Poppins Bold" panose="00000800000000000000"/>
              </a:rPr>
              <a:t>Kesehatan Pemberdayaan Masyarakat, Serta Perlindungan Ibu dan Anak </a:t>
            </a:r>
            <a:endParaRPr lang="en-US" sz="2140" spc="-64">
              <a:solidFill>
                <a:srgbClr val="000000"/>
              </a:solidFill>
              <a:latin typeface="Poppins Bold" panose="00000800000000000000"/>
            </a:endParaRPr>
          </a:p>
        </p:txBody>
      </p:sp>
      <p:sp>
        <p:nvSpPr>
          <p:cNvPr id="49" name="TextBox 49"/>
          <p:cNvSpPr txBox="1"/>
          <p:nvPr/>
        </p:nvSpPr>
        <p:spPr>
          <a:xfrm>
            <a:off x="9824882" y="5593220"/>
            <a:ext cx="7434418" cy="333350"/>
          </a:xfrm>
          <a:prstGeom prst="rect">
            <a:avLst/>
          </a:prstGeom>
        </p:spPr>
        <p:txBody>
          <a:bodyPr lIns="0" tIns="0" rIns="0" bIns="0" rtlCol="0" anchor="t">
            <a:spAutoFit/>
          </a:bodyPr>
          <a:lstStyle/>
          <a:p>
            <a:pPr>
              <a:lnSpc>
                <a:spcPts val="2420"/>
              </a:lnSpc>
            </a:pPr>
            <a:r>
              <a:rPr lang="en-US" sz="2140" spc="-64">
                <a:solidFill>
                  <a:srgbClr val="000000"/>
                </a:solidFill>
                <a:latin typeface="Poppins Bold" panose="00000800000000000000"/>
              </a:rPr>
              <a:t>Pesona Blitar Raya </a:t>
            </a:r>
            <a:endParaRPr lang="en-US" sz="2140" spc="-64">
              <a:solidFill>
                <a:srgbClr val="000000"/>
              </a:solidFill>
              <a:latin typeface="Poppins Bold" panose="00000800000000000000"/>
            </a:endParaRPr>
          </a:p>
        </p:txBody>
      </p:sp>
      <p:sp>
        <p:nvSpPr>
          <p:cNvPr id="50" name="TextBox 50"/>
          <p:cNvSpPr txBox="1"/>
          <p:nvPr/>
        </p:nvSpPr>
        <p:spPr>
          <a:xfrm>
            <a:off x="9824882" y="6901351"/>
            <a:ext cx="7434418" cy="333350"/>
          </a:xfrm>
          <a:prstGeom prst="rect">
            <a:avLst/>
          </a:prstGeom>
        </p:spPr>
        <p:txBody>
          <a:bodyPr lIns="0" tIns="0" rIns="0" bIns="0" rtlCol="0" anchor="t">
            <a:spAutoFit/>
          </a:bodyPr>
          <a:lstStyle/>
          <a:p>
            <a:pPr>
              <a:lnSpc>
                <a:spcPts val="2420"/>
              </a:lnSpc>
            </a:pPr>
            <a:r>
              <a:rPr lang="en-US" sz="2140" spc="-64">
                <a:solidFill>
                  <a:srgbClr val="000000"/>
                </a:solidFill>
                <a:latin typeface="Poppins Bold" panose="00000800000000000000"/>
              </a:rPr>
              <a:t>Pengembangan Potensi Ekonomi Daerah</a:t>
            </a:r>
            <a:endParaRPr lang="en-US" sz="2140" spc="-64">
              <a:solidFill>
                <a:srgbClr val="000000"/>
              </a:solidFill>
              <a:latin typeface="Poppins Bold" panose="00000800000000000000"/>
            </a:endParaRPr>
          </a:p>
        </p:txBody>
      </p:sp>
      <p:sp>
        <p:nvSpPr>
          <p:cNvPr id="51" name="TextBox 51"/>
          <p:cNvSpPr txBox="1"/>
          <p:nvPr/>
        </p:nvSpPr>
        <p:spPr>
          <a:xfrm>
            <a:off x="9824882" y="8188979"/>
            <a:ext cx="7310596" cy="333350"/>
          </a:xfrm>
          <a:prstGeom prst="rect">
            <a:avLst/>
          </a:prstGeom>
        </p:spPr>
        <p:txBody>
          <a:bodyPr lIns="0" tIns="0" rIns="0" bIns="0" rtlCol="0" anchor="t">
            <a:spAutoFit/>
          </a:bodyPr>
          <a:lstStyle/>
          <a:p>
            <a:pPr>
              <a:lnSpc>
                <a:spcPts val="2420"/>
              </a:lnSpc>
            </a:pPr>
            <a:r>
              <a:rPr lang="en-US" sz="2140" spc="-64">
                <a:solidFill>
                  <a:srgbClr val="000000"/>
                </a:solidFill>
                <a:latin typeface="Poppins Bold" panose="00000800000000000000"/>
              </a:rPr>
              <a:t>Pelayanan Publiik Berbasis E-Government</a:t>
            </a:r>
            <a:endParaRPr lang="en-US" sz="2140" spc="-64">
              <a:solidFill>
                <a:srgbClr val="000000"/>
              </a:solidFill>
              <a:latin typeface="Poppins Bold" panose="00000800000000000000"/>
            </a:endParaRPr>
          </a:p>
        </p:txBody>
      </p:sp>
      <p:sp>
        <p:nvSpPr>
          <p:cNvPr id="52" name="TextBox 52"/>
          <p:cNvSpPr txBox="1"/>
          <p:nvPr/>
        </p:nvSpPr>
        <p:spPr>
          <a:xfrm>
            <a:off x="9824882" y="3174440"/>
            <a:ext cx="7434418" cy="859028"/>
          </a:xfrm>
          <a:prstGeom prst="rect">
            <a:avLst/>
          </a:prstGeom>
        </p:spPr>
        <p:txBody>
          <a:bodyPr lIns="0" tIns="0" rIns="0" bIns="0" rtlCol="0" anchor="t">
            <a:spAutoFit/>
          </a:bodyPr>
          <a:lstStyle/>
          <a:p>
            <a:pPr algn="just">
              <a:lnSpc>
                <a:spcPts val="1665"/>
              </a:lnSpc>
            </a:pPr>
            <a:r>
              <a:rPr lang="en-US" sz="1400">
                <a:solidFill>
                  <a:srgbClr val="000000"/>
                </a:solidFill>
                <a:latin typeface="Poppins" panose="00000500000000000000"/>
              </a:rPr>
              <a:t>Terdapat tujuh arahan pengembangan pendidikan, diantaranya Blitar Cerdasdan Beradab, Jaminan Pendidikan, Beasiswa Perguruan Tinggi, Pustaka Pesantren, Reward Guru Ngaji dan Modin, Reward Guru PTT/GTT, Pengembangan Sumber Daya Manusia.</a:t>
            </a:r>
            <a:endParaRPr lang="en-US" sz="1400">
              <a:solidFill>
                <a:srgbClr val="000000"/>
              </a:solidFill>
              <a:latin typeface="Poppins" panose="00000500000000000000"/>
            </a:endParaRPr>
          </a:p>
        </p:txBody>
      </p:sp>
      <p:sp>
        <p:nvSpPr>
          <p:cNvPr id="53" name="TextBox 53"/>
          <p:cNvSpPr txBox="1"/>
          <p:nvPr/>
        </p:nvSpPr>
        <p:spPr>
          <a:xfrm>
            <a:off x="9824882" y="4729597"/>
            <a:ext cx="7434418" cy="649478"/>
          </a:xfrm>
          <a:prstGeom prst="rect">
            <a:avLst/>
          </a:prstGeom>
        </p:spPr>
        <p:txBody>
          <a:bodyPr lIns="0" tIns="0" rIns="0" bIns="0" rtlCol="0" anchor="t">
            <a:spAutoFit/>
          </a:bodyPr>
          <a:lstStyle/>
          <a:p>
            <a:pPr algn="just">
              <a:lnSpc>
                <a:spcPts val="1665"/>
              </a:lnSpc>
            </a:pPr>
            <a:r>
              <a:rPr lang="en-US" sz="1400">
                <a:solidFill>
                  <a:srgbClr val="000000"/>
                </a:solidFill>
                <a:latin typeface="Poppins" panose="00000500000000000000"/>
              </a:rPr>
              <a:t>Terdapat lima arahan pengembangan dalam bidang ini diantaranya yaitu Pengobatan Gratis, Pengendalian Covid-19, Health Care, Optimalisasi Laboratorium dan Peningkatan Kesehatan Ibu dan Anak.</a:t>
            </a:r>
            <a:endParaRPr lang="en-US" sz="1400">
              <a:solidFill>
                <a:srgbClr val="000000"/>
              </a:solidFill>
              <a:latin typeface="Poppins" panose="00000500000000000000"/>
            </a:endParaRPr>
          </a:p>
        </p:txBody>
      </p:sp>
      <p:sp>
        <p:nvSpPr>
          <p:cNvPr id="54" name="TextBox 54"/>
          <p:cNvSpPr txBox="1"/>
          <p:nvPr/>
        </p:nvSpPr>
        <p:spPr>
          <a:xfrm>
            <a:off x="9824882" y="5974642"/>
            <a:ext cx="7434418" cy="859028"/>
          </a:xfrm>
          <a:prstGeom prst="rect">
            <a:avLst/>
          </a:prstGeom>
        </p:spPr>
        <p:txBody>
          <a:bodyPr lIns="0" tIns="0" rIns="0" bIns="0" rtlCol="0" anchor="t">
            <a:spAutoFit/>
          </a:bodyPr>
          <a:lstStyle/>
          <a:p>
            <a:pPr algn="just">
              <a:lnSpc>
                <a:spcPts val="1665"/>
              </a:lnSpc>
            </a:pPr>
            <a:r>
              <a:rPr lang="en-US" sz="1400">
                <a:solidFill>
                  <a:srgbClr val="000000"/>
                </a:solidFill>
                <a:latin typeface="Poppins" panose="00000500000000000000"/>
              </a:rPr>
              <a:t>Kabupaten Blitar memiliki SDA yang potensial untuk dijadikan destinasi wisata, maka arahan pengembangan dalam bidang ini yaitu memperbaiki infrastruktur pendukung destinasi wisata,  menstimulus masyarakat untuk menjadi SDM kreatif, mewujudkan Desa Mandiri, menjaga kelestarian lingkungan.</a:t>
            </a:r>
            <a:endParaRPr lang="en-US" sz="1400">
              <a:solidFill>
                <a:srgbClr val="000000"/>
              </a:solidFill>
              <a:latin typeface="Poppins" panose="00000500000000000000"/>
            </a:endParaRPr>
          </a:p>
        </p:txBody>
      </p:sp>
      <p:sp>
        <p:nvSpPr>
          <p:cNvPr id="55" name="TextBox 55"/>
          <p:cNvSpPr txBox="1"/>
          <p:nvPr/>
        </p:nvSpPr>
        <p:spPr>
          <a:xfrm>
            <a:off x="9824882" y="7247244"/>
            <a:ext cx="7434418" cy="859028"/>
          </a:xfrm>
          <a:prstGeom prst="rect">
            <a:avLst/>
          </a:prstGeom>
        </p:spPr>
        <p:txBody>
          <a:bodyPr lIns="0" tIns="0" rIns="0" bIns="0" rtlCol="0" anchor="t">
            <a:spAutoFit/>
          </a:bodyPr>
          <a:lstStyle/>
          <a:p>
            <a:pPr algn="just">
              <a:lnSpc>
                <a:spcPts val="1665"/>
              </a:lnSpc>
            </a:pPr>
            <a:r>
              <a:rPr lang="en-US" sz="1400">
                <a:solidFill>
                  <a:srgbClr val="000000"/>
                </a:solidFill>
                <a:latin typeface="Poppins" panose="00000500000000000000"/>
              </a:rPr>
              <a:t>Arahannya yaitu </a:t>
            </a:r>
            <a:r>
              <a:rPr lang="en-US" sz="1400">
                <a:solidFill>
                  <a:srgbClr val="000000"/>
                </a:solidFill>
                <a:latin typeface="Poppins" panose="00000500000000000000"/>
              </a:rPr>
              <a:t>Pengembangan Potensi Peternakan dengan Mendirikan BUMD, . Optimalisasi Teknologi Pengairan Untuk Pertanian Yang Inovatif, Membesarkan Pasar di setiap Pintu Masuk Kabupaten Blitar, Membesarkan Produk Unggulan Berbasis Kawasan, Mengembangkan Ekonomi Hulu-Hilir</a:t>
            </a:r>
            <a:endParaRPr lang="en-US" sz="1400">
              <a:solidFill>
                <a:srgbClr val="000000"/>
              </a:solidFill>
              <a:latin typeface="Poppins" panose="00000500000000000000"/>
            </a:endParaRPr>
          </a:p>
        </p:txBody>
      </p:sp>
      <p:sp>
        <p:nvSpPr>
          <p:cNvPr id="56" name="TextBox 56"/>
          <p:cNvSpPr txBox="1"/>
          <p:nvPr/>
        </p:nvSpPr>
        <p:spPr>
          <a:xfrm>
            <a:off x="9824882" y="8553978"/>
            <a:ext cx="7434418" cy="649478"/>
          </a:xfrm>
          <a:prstGeom prst="rect">
            <a:avLst/>
          </a:prstGeom>
        </p:spPr>
        <p:txBody>
          <a:bodyPr lIns="0" tIns="0" rIns="0" bIns="0" rtlCol="0" anchor="t">
            <a:spAutoFit/>
          </a:bodyPr>
          <a:lstStyle/>
          <a:p>
            <a:pPr algn="just">
              <a:lnSpc>
                <a:spcPts val="1665"/>
              </a:lnSpc>
            </a:pPr>
            <a:r>
              <a:rPr lang="en-US" sz="1400">
                <a:solidFill>
                  <a:srgbClr val="000000"/>
                </a:solidFill>
                <a:latin typeface="Poppins" panose="00000500000000000000"/>
              </a:rPr>
              <a:t>Terdapat lima arahan pengembangan dalam bidang ini, diantaranya yaitu E-Adminduk, E-Health, E-Transparancy, Public Service Center, Internet Sambung Desa.</a:t>
            </a:r>
            <a:endParaRPr lang="en-US" sz="1400">
              <a:solidFill>
                <a:srgbClr val="000000"/>
              </a:solidFill>
              <a:latin typeface="Poppins" panose="00000500000000000000"/>
            </a:endParaRPr>
          </a:p>
        </p:txBody>
      </p:sp>
      <p:grpSp>
        <p:nvGrpSpPr>
          <p:cNvPr id="57" name="Group 57"/>
          <p:cNvGrpSpPr>
            <a:grpSpLocks noChangeAspect="1"/>
          </p:cNvGrpSpPr>
          <p:nvPr/>
        </p:nvGrpSpPr>
        <p:grpSpPr>
          <a:xfrm rot="0">
            <a:off x="6099972" y="6432620"/>
            <a:ext cx="1077712" cy="1077707"/>
            <a:chOff x="0" y="0"/>
            <a:chExt cx="6350000" cy="6349975"/>
          </a:xfrm>
        </p:grpSpPr>
        <p:sp>
          <p:nvSpPr>
            <p:cNvPr id="58" name="Freeform 5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EEEDEA"/>
            </a:solidFill>
            <a:ln w="12700">
              <a:solidFill>
                <a:srgbClr val="000000"/>
              </a:solidFill>
            </a:ln>
          </p:spPr>
        </p:sp>
      </p:grpSp>
      <p:sp>
        <p:nvSpPr>
          <p:cNvPr id="59" name="Freeform 59"/>
          <p:cNvSpPr/>
          <p:nvPr/>
        </p:nvSpPr>
        <p:spPr>
          <a:xfrm>
            <a:off x="6211194" y="6542429"/>
            <a:ext cx="855268" cy="819988"/>
          </a:xfrm>
          <a:custGeom>
            <a:avLst/>
            <a:gdLst/>
            <a:ahLst/>
            <a:cxnLst/>
            <a:rect l="l" t="t" r="r" b="b"/>
            <a:pathLst>
              <a:path w="855268" h="819988">
                <a:moveTo>
                  <a:pt x="0" y="0"/>
                </a:moveTo>
                <a:lnTo>
                  <a:pt x="855268" y="0"/>
                </a:lnTo>
                <a:lnTo>
                  <a:pt x="855268" y="819989"/>
                </a:lnTo>
                <a:lnTo>
                  <a:pt x="0" y="81998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1351023" y="-320040"/>
            <a:ext cx="6682194" cy="3716970"/>
          </a:xfrm>
          <a:custGeom>
            <a:avLst/>
            <a:gdLst/>
            <a:ahLst/>
            <a:cxnLst/>
            <a:rect l="l" t="t" r="r" b="b"/>
            <a:pathLst>
              <a:path w="6682194" h="3716970">
                <a:moveTo>
                  <a:pt x="0" y="3716970"/>
                </a:moveTo>
                <a:lnTo>
                  <a:pt x="6682194" y="3716970"/>
                </a:lnTo>
                <a:lnTo>
                  <a:pt x="6682194" y="0"/>
                </a:lnTo>
                <a:lnTo>
                  <a:pt x="0" y="0"/>
                </a:lnTo>
                <a:lnTo>
                  <a:pt x="0" y="371697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Freeform 3"/>
          <p:cNvSpPr/>
          <p:nvPr/>
        </p:nvSpPr>
        <p:spPr>
          <a:xfrm>
            <a:off x="802383" y="3788552"/>
            <a:ext cx="1471378" cy="1278260"/>
          </a:xfrm>
          <a:custGeom>
            <a:avLst/>
            <a:gdLst/>
            <a:ahLst/>
            <a:cxnLst/>
            <a:rect l="l" t="t" r="r" b="b"/>
            <a:pathLst>
              <a:path w="1471378" h="1278260">
                <a:moveTo>
                  <a:pt x="0" y="0"/>
                </a:moveTo>
                <a:lnTo>
                  <a:pt x="1471378" y="0"/>
                </a:lnTo>
                <a:lnTo>
                  <a:pt x="1471378" y="1278259"/>
                </a:lnTo>
                <a:lnTo>
                  <a:pt x="0" y="1278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802383" y="6792982"/>
            <a:ext cx="1471378" cy="1278260"/>
          </a:xfrm>
          <a:custGeom>
            <a:avLst/>
            <a:gdLst/>
            <a:ahLst/>
            <a:cxnLst/>
            <a:rect l="l" t="t" r="r" b="b"/>
            <a:pathLst>
              <a:path w="1471378" h="1278260">
                <a:moveTo>
                  <a:pt x="0" y="0"/>
                </a:moveTo>
                <a:lnTo>
                  <a:pt x="1471378" y="0"/>
                </a:lnTo>
                <a:lnTo>
                  <a:pt x="1471378" y="1278260"/>
                </a:lnTo>
                <a:lnTo>
                  <a:pt x="0" y="12782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9413970" y="3739062"/>
            <a:ext cx="1471378" cy="1278260"/>
          </a:xfrm>
          <a:custGeom>
            <a:avLst/>
            <a:gdLst/>
            <a:ahLst/>
            <a:cxnLst/>
            <a:rect l="l" t="t" r="r" b="b"/>
            <a:pathLst>
              <a:path w="1471378" h="1278260">
                <a:moveTo>
                  <a:pt x="0" y="0"/>
                </a:moveTo>
                <a:lnTo>
                  <a:pt x="1471378" y="0"/>
                </a:lnTo>
                <a:lnTo>
                  <a:pt x="1471378" y="1278260"/>
                </a:lnTo>
                <a:lnTo>
                  <a:pt x="0" y="12782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884940" y="3860272"/>
            <a:ext cx="1306265" cy="1134818"/>
          </a:xfrm>
          <a:custGeom>
            <a:avLst/>
            <a:gdLst/>
            <a:ahLst/>
            <a:cxnLst/>
            <a:rect l="l" t="t" r="r" b="b"/>
            <a:pathLst>
              <a:path w="1306265" h="1134818">
                <a:moveTo>
                  <a:pt x="0" y="0"/>
                </a:moveTo>
                <a:lnTo>
                  <a:pt x="1306265" y="0"/>
                </a:lnTo>
                <a:lnTo>
                  <a:pt x="1306265" y="1134818"/>
                </a:lnTo>
                <a:lnTo>
                  <a:pt x="0" y="11348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907431" y="6864703"/>
            <a:ext cx="1306265" cy="1134818"/>
          </a:xfrm>
          <a:custGeom>
            <a:avLst/>
            <a:gdLst/>
            <a:ahLst/>
            <a:cxnLst/>
            <a:rect l="l" t="t" r="r" b="b"/>
            <a:pathLst>
              <a:path w="1306265" h="1134818">
                <a:moveTo>
                  <a:pt x="0" y="0"/>
                </a:moveTo>
                <a:lnTo>
                  <a:pt x="1306265" y="0"/>
                </a:lnTo>
                <a:lnTo>
                  <a:pt x="1306265" y="1134818"/>
                </a:lnTo>
                <a:lnTo>
                  <a:pt x="0" y="11348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9496527" y="3803929"/>
            <a:ext cx="1306265" cy="1134818"/>
          </a:xfrm>
          <a:custGeom>
            <a:avLst/>
            <a:gdLst/>
            <a:ahLst/>
            <a:cxnLst/>
            <a:rect l="l" t="t" r="r" b="b"/>
            <a:pathLst>
              <a:path w="1306265" h="1134818">
                <a:moveTo>
                  <a:pt x="0" y="0"/>
                </a:moveTo>
                <a:lnTo>
                  <a:pt x="1306265" y="0"/>
                </a:lnTo>
                <a:lnTo>
                  <a:pt x="1306265" y="1134818"/>
                </a:lnTo>
                <a:lnTo>
                  <a:pt x="0" y="11348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9" name="Group 9"/>
          <p:cNvGrpSpPr/>
          <p:nvPr/>
        </p:nvGrpSpPr>
        <p:grpSpPr>
          <a:xfrm rot="0">
            <a:off x="-1522364" y="10017304"/>
            <a:ext cx="21354623" cy="2652117"/>
            <a:chOff x="0" y="0"/>
            <a:chExt cx="5624263" cy="698500"/>
          </a:xfrm>
        </p:grpSpPr>
        <p:sp>
          <p:nvSpPr>
            <p:cNvPr id="10" name="Freeform 10"/>
            <p:cNvSpPr/>
            <p:nvPr/>
          </p:nvSpPr>
          <p:spPr>
            <a:xfrm>
              <a:off x="0" y="0"/>
              <a:ext cx="5624263" cy="698500"/>
            </a:xfrm>
            <a:custGeom>
              <a:avLst/>
              <a:gdLst/>
              <a:ahLst/>
              <a:cxnLst/>
              <a:rect l="l" t="t" r="r" b="b"/>
              <a:pathLst>
                <a:path w="5624263" h="698500">
                  <a:moveTo>
                    <a:pt x="5624263" y="349250"/>
                  </a:moveTo>
                  <a:lnTo>
                    <a:pt x="5421063" y="698500"/>
                  </a:lnTo>
                  <a:lnTo>
                    <a:pt x="203200" y="698500"/>
                  </a:lnTo>
                  <a:lnTo>
                    <a:pt x="0" y="349250"/>
                  </a:lnTo>
                  <a:lnTo>
                    <a:pt x="203200" y="0"/>
                  </a:lnTo>
                  <a:lnTo>
                    <a:pt x="5421063" y="0"/>
                  </a:lnTo>
                  <a:lnTo>
                    <a:pt x="5624263" y="349250"/>
                  </a:lnTo>
                  <a:close/>
                </a:path>
              </a:pathLst>
            </a:custGeom>
            <a:solidFill>
              <a:srgbClr val="400C6D"/>
            </a:solidFill>
          </p:spPr>
        </p:sp>
        <p:sp>
          <p:nvSpPr>
            <p:cNvPr id="11" name="TextBox 11"/>
            <p:cNvSpPr txBox="1"/>
            <p:nvPr/>
          </p:nvSpPr>
          <p:spPr>
            <a:xfrm>
              <a:off x="114300" y="-57150"/>
              <a:ext cx="584200" cy="755650"/>
            </a:xfrm>
            <a:prstGeom prst="rect">
              <a:avLst/>
            </a:prstGeom>
          </p:spPr>
          <p:txBody>
            <a:bodyPr lIns="50800" tIns="50800" rIns="50800" bIns="50800" rtlCol="0" anchor="ctr"/>
            <a:lstStyle/>
            <a:p>
              <a:pPr algn="ctr">
                <a:lnSpc>
                  <a:spcPts val="2660"/>
                </a:lnSpc>
              </a:pPr>
            </a:p>
          </p:txBody>
        </p:sp>
      </p:grpSp>
      <p:grpSp>
        <p:nvGrpSpPr>
          <p:cNvPr id="12" name="Group 12"/>
          <p:cNvGrpSpPr/>
          <p:nvPr/>
        </p:nvGrpSpPr>
        <p:grpSpPr>
          <a:xfrm rot="0">
            <a:off x="2741299" y="10017304"/>
            <a:ext cx="12805402" cy="1190264"/>
            <a:chOff x="0" y="0"/>
            <a:chExt cx="6558355" cy="609600"/>
          </a:xfrm>
        </p:grpSpPr>
        <p:sp>
          <p:nvSpPr>
            <p:cNvPr id="13" name="Freeform 13"/>
            <p:cNvSpPr/>
            <p:nvPr/>
          </p:nvSpPr>
          <p:spPr>
            <a:xfrm>
              <a:off x="0" y="0"/>
              <a:ext cx="6558355" cy="609600"/>
            </a:xfrm>
            <a:custGeom>
              <a:avLst/>
              <a:gdLst/>
              <a:ahLst/>
              <a:cxnLst/>
              <a:rect l="l" t="t" r="r" b="b"/>
              <a:pathLst>
                <a:path w="6558355" h="609600">
                  <a:moveTo>
                    <a:pt x="203200" y="609600"/>
                  </a:moveTo>
                  <a:lnTo>
                    <a:pt x="6355155" y="609600"/>
                  </a:lnTo>
                  <a:lnTo>
                    <a:pt x="6558355" y="0"/>
                  </a:lnTo>
                  <a:lnTo>
                    <a:pt x="0" y="0"/>
                  </a:lnTo>
                  <a:lnTo>
                    <a:pt x="203200" y="609600"/>
                  </a:lnTo>
                  <a:close/>
                </a:path>
              </a:pathLst>
            </a:custGeom>
            <a:solidFill>
              <a:srgbClr val="FFA800"/>
            </a:solidFill>
          </p:spPr>
        </p:sp>
        <p:sp>
          <p:nvSpPr>
            <p:cNvPr id="14" name="TextBox 14"/>
            <p:cNvSpPr txBox="1"/>
            <p:nvPr/>
          </p:nvSpPr>
          <p:spPr>
            <a:xfrm>
              <a:off x="127000" y="-57150"/>
              <a:ext cx="558800" cy="666750"/>
            </a:xfrm>
            <a:prstGeom prst="rect">
              <a:avLst/>
            </a:prstGeom>
          </p:spPr>
          <p:txBody>
            <a:bodyPr lIns="50800" tIns="50800" rIns="50800" bIns="50800" rtlCol="0" anchor="ctr"/>
            <a:lstStyle/>
            <a:p>
              <a:pPr algn="ctr">
                <a:lnSpc>
                  <a:spcPts val="2660"/>
                </a:lnSpc>
              </a:pPr>
            </a:p>
          </p:txBody>
        </p:sp>
      </p:grpSp>
      <p:sp>
        <p:nvSpPr>
          <p:cNvPr id="15" name="Freeform 15"/>
          <p:cNvSpPr/>
          <p:nvPr/>
        </p:nvSpPr>
        <p:spPr>
          <a:xfrm>
            <a:off x="9496527" y="6831170"/>
            <a:ext cx="1471378" cy="1278260"/>
          </a:xfrm>
          <a:custGeom>
            <a:avLst/>
            <a:gdLst/>
            <a:ahLst/>
            <a:cxnLst/>
            <a:rect l="l" t="t" r="r" b="b"/>
            <a:pathLst>
              <a:path w="1471378" h="1278260">
                <a:moveTo>
                  <a:pt x="0" y="0"/>
                </a:moveTo>
                <a:lnTo>
                  <a:pt x="1471378" y="0"/>
                </a:lnTo>
                <a:lnTo>
                  <a:pt x="1471378" y="1278260"/>
                </a:lnTo>
                <a:lnTo>
                  <a:pt x="0" y="12782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9579083" y="6885937"/>
            <a:ext cx="1306265" cy="1134818"/>
          </a:xfrm>
          <a:custGeom>
            <a:avLst/>
            <a:gdLst/>
            <a:ahLst/>
            <a:cxnLst/>
            <a:rect l="l" t="t" r="r" b="b"/>
            <a:pathLst>
              <a:path w="1306265" h="1134818">
                <a:moveTo>
                  <a:pt x="0" y="0"/>
                </a:moveTo>
                <a:lnTo>
                  <a:pt x="1306265" y="0"/>
                </a:lnTo>
                <a:lnTo>
                  <a:pt x="1306265" y="1134818"/>
                </a:lnTo>
                <a:lnTo>
                  <a:pt x="0" y="11348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a:off x="14546182" y="228710"/>
            <a:ext cx="2713118" cy="2539940"/>
          </a:xfrm>
          <a:custGeom>
            <a:avLst/>
            <a:gdLst/>
            <a:ahLst/>
            <a:cxnLst/>
            <a:rect l="l" t="t" r="r" b="b"/>
            <a:pathLst>
              <a:path w="2713118" h="2539940">
                <a:moveTo>
                  <a:pt x="0" y="0"/>
                </a:moveTo>
                <a:lnTo>
                  <a:pt x="2713118" y="0"/>
                </a:lnTo>
                <a:lnTo>
                  <a:pt x="2713118" y="2539940"/>
                </a:lnTo>
                <a:lnTo>
                  <a:pt x="0" y="2539940"/>
                </a:lnTo>
                <a:lnTo>
                  <a:pt x="0" y="0"/>
                </a:lnTo>
                <a:close/>
              </a:path>
            </a:pathLst>
          </a:custGeom>
          <a:blipFill>
            <a:blip r:embed="rId7"/>
            <a:stretch>
              <a:fillRect/>
            </a:stretch>
          </a:blipFill>
        </p:spPr>
      </p:sp>
      <p:grpSp>
        <p:nvGrpSpPr>
          <p:cNvPr id="18" name="Group 18"/>
          <p:cNvGrpSpPr/>
          <p:nvPr/>
        </p:nvGrpSpPr>
        <p:grpSpPr>
          <a:xfrm rot="0">
            <a:off x="4993104" y="465221"/>
            <a:ext cx="8301791" cy="1812677"/>
            <a:chOff x="0" y="0"/>
            <a:chExt cx="2186480" cy="477413"/>
          </a:xfrm>
        </p:grpSpPr>
        <p:sp>
          <p:nvSpPr>
            <p:cNvPr id="19" name="Freeform 19"/>
            <p:cNvSpPr/>
            <p:nvPr/>
          </p:nvSpPr>
          <p:spPr>
            <a:xfrm>
              <a:off x="0" y="0"/>
              <a:ext cx="2186480" cy="477413"/>
            </a:xfrm>
            <a:custGeom>
              <a:avLst/>
              <a:gdLst/>
              <a:ahLst/>
              <a:cxnLst/>
              <a:rect l="l" t="t" r="r" b="b"/>
              <a:pathLst>
                <a:path w="2186480" h="477413">
                  <a:moveTo>
                    <a:pt x="47561" y="0"/>
                  </a:moveTo>
                  <a:lnTo>
                    <a:pt x="2138919" y="0"/>
                  </a:lnTo>
                  <a:cubicBezTo>
                    <a:pt x="2165186" y="0"/>
                    <a:pt x="2186480" y="21294"/>
                    <a:pt x="2186480" y="47561"/>
                  </a:cubicBezTo>
                  <a:lnTo>
                    <a:pt x="2186480" y="429852"/>
                  </a:lnTo>
                  <a:cubicBezTo>
                    <a:pt x="2186480" y="456119"/>
                    <a:pt x="2165186" y="477413"/>
                    <a:pt x="2138919" y="477413"/>
                  </a:cubicBezTo>
                  <a:lnTo>
                    <a:pt x="47561" y="477413"/>
                  </a:lnTo>
                  <a:cubicBezTo>
                    <a:pt x="21294" y="477413"/>
                    <a:pt x="0" y="456119"/>
                    <a:pt x="0" y="429852"/>
                  </a:cubicBezTo>
                  <a:lnTo>
                    <a:pt x="0" y="47561"/>
                  </a:lnTo>
                  <a:cubicBezTo>
                    <a:pt x="0" y="21294"/>
                    <a:pt x="21294" y="0"/>
                    <a:pt x="47561" y="0"/>
                  </a:cubicBezTo>
                  <a:close/>
                </a:path>
              </a:pathLst>
            </a:custGeom>
            <a:solidFill>
              <a:srgbClr val="F7A739"/>
            </a:solidFill>
          </p:spPr>
        </p:sp>
        <p:sp>
          <p:nvSpPr>
            <p:cNvPr id="20" name="TextBox 20"/>
            <p:cNvSpPr txBox="1"/>
            <p:nvPr/>
          </p:nvSpPr>
          <p:spPr>
            <a:xfrm>
              <a:off x="0" y="-38100"/>
              <a:ext cx="812800" cy="850900"/>
            </a:xfrm>
            <a:prstGeom prst="rect">
              <a:avLst/>
            </a:prstGeom>
          </p:spPr>
          <p:txBody>
            <a:bodyPr lIns="50800" tIns="50800" rIns="50800" bIns="50800" rtlCol="0" anchor="ctr"/>
            <a:lstStyle/>
            <a:p>
              <a:pPr algn="ctr">
                <a:lnSpc>
                  <a:spcPts val="2660"/>
                </a:lnSpc>
              </a:pPr>
            </a:p>
          </p:txBody>
        </p:sp>
      </p:grpSp>
      <p:sp>
        <p:nvSpPr>
          <p:cNvPr id="21" name="TextBox 21"/>
          <p:cNvSpPr txBox="1"/>
          <p:nvPr/>
        </p:nvSpPr>
        <p:spPr>
          <a:xfrm>
            <a:off x="5449436" y="904875"/>
            <a:ext cx="7389129" cy="809544"/>
          </a:xfrm>
          <a:prstGeom prst="rect">
            <a:avLst/>
          </a:prstGeom>
        </p:spPr>
        <p:txBody>
          <a:bodyPr lIns="0" tIns="0" rIns="0" bIns="0" rtlCol="0" anchor="t">
            <a:spAutoFit/>
          </a:bodyPr>
          <a:lstStyle/>
          <a:p>
            <a:pPr algn="ctr">
              <a:lnSpc>
                <a:spcPts val="6300"/>
              </a:lnSpc>
              <a:spcBef>
                <a:spcPct val="0"/>
              </a:spcBef>
            </a:pPr>
            <a:r>
              <a:rPr lang="en-US" sz="4500">
                <a:solidFill>
                  <a:srgbClr val="000000"/>
                </a:solidFill>
                <a:latin typeface="Poppins Bold" panose="00000800000000000000"/>
              </a:rPr>
              <a:t>TUJUAN DAN SASARAN</a:t>
            </a:r>
            <a:endParaRPr lang="en-US" sz="4500">
              <a:solidFill>
                <a:srgbClr val="000000"/>
              </a:solidFill>
              <a:latin typeface="Poppins Bold" panose="00000800000000000000"/>
            </a:endParaRPr>
          </a:p>
        </p:txBody>
      </p:sp>
      <p:sp>
        <p:nvSpPr>
          <p:cNvPr id="22" name="TextBox 22"/>
          <p:cNvSpPr txBox="1"/>
          <p:nvPr/>
        </p:nvSpPr>
        <p:spPr>
          <a:xfrm>
            <a:off x="2499446" y="3417695"/>
            <a:ext cx="3790014" cy="495099"/>
          </a:xfrm>
          <a:prstGeom prst="rect">
            <a:avLst/>
          </a:prstGeom>
        </p:spPr>
        <p:txBody>
          <a:bodyPr lIns="0" tIns="0" rIns="0" bIns="0" rtlCol="0" anchor="t">
            <a:spAutoFit/>
          </a:bodyPr>
          <a:lstStyle/>
          <a:p>
            <a:pPr>
              <a:lnSpc>
                <a:spcPts val="3605"/>
              </a:lnSpc>
            </a:pPr>
            <a:r>
              <a:rPr lang="en-US" sz="3190" spc="-95">
                <a:solidFill>
                  <a:srgbClr val="000000"/>
                </a:solidFill>
                <a:latin typeface="Poppins Bold" panose="00000800000000000000"/>
              </a:rPr>
              <a:t>Tujuan Misi I</a:t>
            </a:r>
            <a:endParaRPr lang="en-US" sz="3190" spc="-95">
              <a:solidFill>
                <a:srgbClr val="000000"/>
              </a:solidFill>
              <a:latin typeface="Poppins Bold" panose="00000800000000000000"/>
            </a:endParaRPr>
          </a:p>
        </p:txBody>
      </p:sp>
      <p:sp>
        <p:nvSpPr>
          <p:cNvPr id="23" name="TextBox 23"/>
          <p:cNvSpPr txBox="1"/>
          <p:nvPr/>
        </p:nvSpPr>
        <p:spPr>
          <a:xfrm>
            <a:off x="2547071" y="3955168"/>
            <a:ext cx="6438274" cy="821430"/>
          </a:xfrm>
          <a:prstGeom prst="rect">
            <a:avLst/>
          </a:prstGeom>
        </p:spPr>
        <p:txBody>
          <a:bodyPr lIns="0" tIns="0" rIns="0" bIns="0" rtlCol="0" anchor="t">
            <a:spAutoFit/>
          </a:bodyPr>
          <a:lstStyle/>
          <a:p>
            <a:pPr algn="just">
              <a:lnSpc>
                <a:spcPts val="2135"/>
              </a:lnSpc>
            </a:pPr>
            <a:r>
              <a:rPr lang="en-US" sz="1795">
                <a:solidFill>
                  <a:srgbClr val="000000"/>
                </a:solidFill>
                <a:latin typeface="Poppins" panose="00000500000000000000"/>
              </a:rPr>
              <a:t>Meningkatkan Taraf Kesejahteraan dan Harmonisasi Sosial Kehidupan Masyarakat</a:t>
            </a:r>
            <a:endParaRPr lang="en-US" sz="1795">
              <a:solidFill>
                <a:srgbClr val="000000"/>
              </a:solidFill>
              <a:latin typeface="Poppins" panose="00000500000000000000"/>
            </a:endParaRPr>
          </a:p>
          <a:p>
            <a:pPr algn="just">
              <a:lnSpc>
                <a:spcPts val="2135"/>
              </a:lnSpc>
            </a:pPr>
          </a:p>
        </p:txBody>
      </p:sp>
      <p:sp>
        <p:nvSpPr>
          <p:cNvPr id="24" name="TextBox 24"/>
          <p:cNvSpPr txBox="1"/>
          <p:nvPr/>
        </p:nvSpPr>
        <p:spPr>
          <a:xfrm>
            <a:off x="2499446" y="4600776"/>
            <a:ext cx="3790014" cy="495099"/>
          </a:xfrm>
          <a:prstGeom prst="rect">
            <a:avLst/>
          </a:prstGeom>
        </p:spPr>
        <p:txBody>
          <a:bodyPr lIns="0" tIns="0" rIns="0" bIns="0" rtlCol="0" anchor="t">
            <a:spAutoFit/>
          </a:bodyPr>
          <a:lstStyle/>
          <a:p>
            <a:pPr>
              <a:lnSpc>
                <a:spcPts val="3605"/>
              </a:lnSpc>
            </a:pPr>
            <a:r>
              <a:rPr lang="en-US" sz="3190" spc="-95">
                <a:solidFill>
                  <a:srgbClr val="000000"/>
                </a:solidFill>
                <a:latin typeface="Poppins Bold" panose="00000800000000000000"/>
              </a:rPr>
              <a:t>Sasaran Misi I</a:t>
            </a:r>
            <a:endParaRPr lang="en-US" sz="3190" spc="-95">
              <a:solidFill>
                <a:srgbClr val="000000"/>
              </a:solidFill>
              <a:latin typeface="Poppins Bold" panose="00000800000000000000"/>
            </a:endParaRPr>
          </a:p>
        </p:txBody>
      </p:sp>
      <p:sp>
        <p:nvSpPr>
          <p:cNvPr id="25" name="TextBox 25"/>
          <p:cNvSpPr txBox="1"/>
          <p:nvPr/>
        </p:nvSpPr>
        <p:spPr>
          <a:xfrm>
            <a:off x="2499446" y="5133975"/>
            <a:ext cx="6438274" cy="1621530"/>
          </a:xfrm>
          <a:prstGeom prst="rect">
            <a:avLst/>
          </a:prstGeom>
        </p:spPr>
        <p:txBody>
          <a:bodyPr lIns="0" tIns="0" rIns="0" bIns="0" rtlCol="0" anchor="t">
            <a:spAutoFit/>
          </a:bodyPr>
          <a:lstStyle/>
          <a:p>
            <a:pPr marL="387350" lvl="1" indent="-193675" algn="just">
              <a:lnSpc>
                <a:spcPts val="2135"/>
              </a:lnSpc>
              <a:buFont typeface="Arial" panose="020B0604020202020204"/>
              <a:buChar char="•"/>
            </a:pPr>
            <a:r>
              <a:rPr lang="en-US" sz="1795">
                <a:solidFill>
                  <a:srgbClr val="000000"/>
                </a:solidFill>
                <a:latin typeface="Poppins" panose="00000500000000000000"/>
              </a:rPr>
              <a:t>Menurunnya Pemerlu Pelayanan Kesejahteraan Sosial</a:t>
            </a:r>
            <a:endParaRPr lang="en-US" sz="1795">
              <a:solidFill>
                <a:srgbClr val="000000"/>
              </a:solidFill>
              <a:latin typeface="Poppins" panose="00000500000000000000"/>
            </a:endParaRPr>
          </a:p>
          <a:p>
            <a:pPr marL="387350" lvl="1" indent="-193675" algn="just">
              <a:lnSpc>
                <a:spcPts val="2135"/>
              </a:lnSpc>
              <a:buFont typeface="Arial" panose="020B0604020202020204"/>
              <a:buChar char="•"/>
            </a:pPr>
            <a:r>
              <a:rPr lang="en-US" sz="1795">
                <a:solidFill>
                  <a:srgbClr val="000000"/>
                </a:solidFill>
                <a:latin typeface="Poppins" panose="00000500000000000000"/>
              </a:rPr>
              <a:t>Terwujudnya Penghayatan dan Penerapan Nilai-Nilai Religius, Toleransi, Solidaritas Sosial, dan Gotong Royong dalam Kehidupan Masyarakat.</a:t>
            </a:r>
            <a:endParaRPr lang="en-US" sz="1795">
              <a:solidFill>
                <a:srgbClr val="000000"/>
              </a:solidFill>
              <a:latin typeface="Poppins" panose="00000500000000000000"/>
            </a:endParaRPr>
          </a:p>
          <a:p>
            <a:pPr algn="just">
              <a:lnSpc>
                <a:spcPts val="2135"/>
              </a:lnSpc>
            </a:pPr>
          </a:p>
        </p:txBody>
      </p:sp>
      <p:sp>
        <p:nvSpPr>
          <p:cNvPr id="26" name="TextBox 26"/>
          <p:cNvSpPr txBox="1"/>
          <p:nvPr/>
        </p:nvSpPr>
        <p:spPr>
          <a:xfrm>
            <a:off x="2499446" y="6612391"/>
            <a:ext cx="3790014" cy="495099"/>
          </a:xfrm>
          <a:prstGeom prst="rect">
            <a:avLst/>
          </a:prstGeom>
        </p:spPr>
        <p:txBody>
          <a:bodyPr lIns="0" tIns="0" rIns="0" bIns="0" rtlCol="0" anchor="t">
            <a:spAutoFit/>
          </a:bodyPr>
          <a:lstStyle/>
          <a:p>
            <a:pPr>
              <a:lnSpc>
                <a:spcPts val="3605"/>
              </a:lnSpc>
            </a:pPr>
            <a:r>
              <a:rPr lang="en-US" sz="3190" spc="-95">
                <a:solidFill>
                  <a:srgbClr val="000000"/>
                </a:solidFill>
                <a:latin typeface="Poppins Bold" panose="00000800000000000000"/>
              </a:rPr>
              <a:t>Tujuan Misi II</a:t>
            </a:r>
            <a:endParaRPr lang="en-US" sz="3190" spc="-95">
              <a:solidFill>
                <a:srgbClr val="000000"/>
              </a:solidFill>
              <a:latin typeface="Poppins Bold" panose="00000800000000000000"/>
            </a:endParaRPr>
          </a:p>
        </p:txBody>
      </p:sp>
      <p:sp>
        <p:nvSpPr>
          <p:cNvPr id="27" name="TextBox 27"/>
          <p:cNvSpPr txBox="1"/>
          <p:nvPr/>
        </p:nvSpPr>
        <p:spPr>
          <a:xfrm>
            <a:off x="2585171" y="7174165"/>
            <a:ext cx="6438274" cy="554730"/>
          </a:xfrm>
          <a:prstGeom prst="rect">
            <a:avLst/>
          </a:prstGeom>
        </p:spPr>
        <p:txBody>
          <a:bodyPr lIns="0" tIns="0" rIns="0" bIns="0" rtlCol="0" anchor="t">
            <a:spAutoFit/>
          </a:bodyPr>
          <a:lstStyle/>
          <a:p>
            <a:pPr algn="just">
              <a:lnSpc>
                <a:spcPts val="2135"/>
              </a:lnSpc>
            </a:pPr>
            <a:r>
              <a:rPr lang="en-US" sz="1795">
                <a:solidFill>
                  <a:srgbClr val="000000"/>
                </a:solidFill>
                <a:latin typeface="Poppins" panose="00000500000000000000"/>
              </a:rPr>
              <a:t>Meningkatkan Kualitas SDM yang Berperspektif Gender</a:t>
            </a:r>
            <a:endParaRPr lang="en-US" sz="1795">
              <a:solidFill>
                <a:srgbClr val="000000"/>
              </a:solidFill>
              <a:latin typeface="Poppins" panose="00000500000000000000"/>
            </a:endParaRPr>
          </a:p>
          <a:p>
            <a:pPr algn="just">
              <a:lnSpc>
                <a:spcPts val="2135"/>
              </a:lnSpc>
            </a:pPr>
          </a:p>
        </p:txBody>
      </p:sp>
      <p:sp>
        <p:nvSpPr>
          <p:cNvPr id="28" name="TextBox 28"/>
          <p:cNvSpPr txBox="1"/>
          <p:nvPr/>
        </p:nvSpPr>
        <p:spPr>
          <a:xfrm>
            <a:off x="2547071" y="7536115"/>
            <a:ext cx="3790014" cy="495099"/>
          </a:xfrm>
          <a:prstGeom prst="rect">
            <a:avLst/>
          </a:prstGeom>
        </p:spPr>
        <p:txBody>
          <a:bodyPr lIns="0" tIns="0" rIns="0" bIns="0" rtlCol="0" anchor="t">
            <a:spAutoFit/>
          </a:bodyPr>
          <a:lstStyle/>
          <a:p>
            <a:pPr>
              <a:lnSpc>
                <a:spcPts val="3605"/>
              </a:lnSpc>
            </a:pPr>
            <a:r>
              <a:rPr lang="en-US" sz="3190" spc="-95">
                <a:solidFill>
                  <a:srgbClr val="000000"/>
                </a:solidFill>
                <a:latin typeface="Poppins Bold" panose="00000800000000000000"/>
              </a:rPr>
              <a:t>Sasaran Misi II</a:t>
            </a:r>
            <a:endParaRPr lang="en-US" sz="3190" spc="-95">
              <a:solidFill>
                <a:srgbClr val="000000"/>
              </a:solidFill>
              <a:latin typeface="Poppins Bold" panose="00000800000000000000"/>
            </a:endParaRPr>
          </a:p>
        </p:txBody>
      </p:sp>
      <p:sp>
        <p:nvSpPr>
          <p:cNvPr id="29" name="TextBox 29"/>
          <p:cNvSpPr txBox="1"/>
          <p:nvPr/>
        </p:nvSpPr>
        <p:spPr>
          <a:xfrm>
            <a:off x="2547071" y="8107414"/>
            <a:ext cx="6438274" cy="1088130"/>
          </a:xfrm>
          <a:prstGeom prst="rect">
            <a:avLst/>
          </a:prstGeom>
        </p:spPr>
        <p:txBody>
          <a:bodyPr lIns="0" tIns="0" rIns="0" bIns="0" rtlCol="0" anchor="t">
            <a:spAutoFit/>
          </a:bodyPr>
          <a:lstStyle/>
          <a:p>
            <a:pPr marL="387350" lvl="1" indent="-193675" algn="just">
              <a:lnSpc>
                <a:spcPts val="2135"/>
              </a:lnSpc>
              <a:buFont typeface="Arial" panose="020B0604020202020204"/>
              <a:buChar char="•"/>
            </a:pPr>
            <a:r>
              <a:rPr lang="en-US" sz="1795">
                <a:solidFill>
                  <a:srgbClr val="000000"/>
                </a:solidFill>
                <a:latin typeface="Poppins" panose="00000500000000000000"/>
              </a:rPr>
              <a:t>Meningkatnya Kualitas dan Aksesbilitas Layanan Pendidikan dan Kesehatan</a:t>
            </a:r>
            <a:endParaRPr lang="en-US" sz="1795">
              <a:solidFill>
                <a:srgbClr val="000000"/>
              </a:solidFill>
              <a:latin typeface="Poppins" panose="00000500000000000000"/>
            </a:endParaRPr>
          </a:p>
          <a:p>
            <a:pPr marL="387350" lvl="1" indent="-193675" algn="just">
              <a:lnSpc>
                <a:spcPts val="2135"/>
              </a:lnSpc>
              <a:buFont typeface="Arial" panose="020B0604020202020204"/>
              <a:buChar char="•"/>
            </a:pPr>
            <a:r>
              <a:rPr lang="en-US" sz="1795">
                <a:solidFill>
                  <a:srgbClr val="000000"/>
                </a:solidFill>
                <a:latin typeface="Poppins" panose="00000500000000000000"/>
              </a:rPr>
              <a:t>Meningkatkan Kualitas Kepemudaan</a:t>
            </a:r>
            <a:endParaRPr lang="en-US" sz="1795">
              <a:solidFill>
                <a:srgbClr val="000000"/>
              </a:solidFill>
              <a:latin typeface="Poppins" panose="00000500000000000000"/>
            </a:endParaRPr>
          </a:p>
          <a:p>
            <a:pPr algn="just">
              <a:lnSpc>
                <a:spcPts val="2135"/>
              </a:lnSpc>
            </a:pPr>
          </a:p>
        </p:txBody>
      </p:sp>
      <p:sp>
        <p:nvSpPr>
          <p:cNvPr id="30" name="TextBox 30"/>
          <p:cNvSpPr txBox="1"/>
          <p:nvPr/>
        </p:nvSpPr>
        <p:spPr>
          <a:xfrm>
            <a:off x="11208495" y="6504245"/>
            <a:ext cx="3790014" cy="495099"/>
          </a:xfrm>
          <a:prstGeom prst="rect">
            <a:avLst/>
          </a:prstGeom>
        </p:spPr>
        <p:txBody>
          <a:bodyPr lIns="0" tIns="0" rIns="0" bIns="0" rtlCol="0" anchor="t">
            <a:spAutoFit/>
          </a:bodyPr>
          <a:lstStyle/>
          <a:p>
            <a:pPr>
              <a:lnSpc>
                <a:spcPts val="3605"/>
              </a:lnSpc>
            </a:pPr>
            <a:r>
              <a:rPr lang="en-US" sz="3190" spc="-95">
                <a:solidFill>
                  <a:srgbClr val="000000"/>
                </a:solidFill>
                <a:latin typeface="Poppins Bold" panose="00000800000000000000"/>
              </a:rPr>
              <a:t>Tujuan Misi IV</a:t>
            </a:r>
            <a:endParaRPr lang="en-US" sz="3190" spc="-95">
              <a:solidFill>
                <a:srgbClr val="000000"/>
              </a:solidFill>
              <a:latin typeface="Poppins Bold" panose="00000800000000000000"/>
            </a:endParaRPr>
          </a:p>
        </p:txBody>
      </p:sp>
      <p:sp>
        <p:nvSpPr>
          <p:cNvPr id="31" name="TextBox 31"/>
          <p:cNvSpPr txBox="1"/>
          <p:nvPr/>
        </p:nvSpPr>
        <p:spPr>
          <a:xfrm>
            <a:off x="11171098" y="3387405"/>
            <a:ext cx="3790014" cy="495099"/>
          </a:xfrm>
          <a:prstGeom prst="rect">
            <a:avLst/>
          </a:prstGeom>
        </p:spPr>
        <p:txBody>
          <a:bodyPr lIns="0" tIns="0" rIns="0" bIns="0" rtlCol="0" anchor="t">
            <a:spAutoFit/>
          </a:bodyPr>
          <a:lstStyle/>
          <a:p>
            <a:pPr>
              <a:lnSpc>
                <a:spcPts val="3605"/>
              </a:lnSpc>
            </a:pPr>
            <a:r>
              <a:rPr lang="en-US" sz="3190" spc="-95">
                <a:solidFill>
                  <a:srgbClr val="000000"/>
                </a:solidFill>
                <a:latin typeface="Poppins Bold" panose="00000800000000000000"/>
              </a:rPr>
              <a:t>Tujuan Misi III</a:t>
            </a:r>
            <a:endParaRPr lang="en-US" sz="3190" spc="-95">
              <a:solidFill>
                <a:srgbClr val="000000"/>
              </a:solidFill>
              <a:latin typeface="Poppins Bold" panose="00000800000000000000"/>
            </a:endParaRPr>
          </a:p>
        </p:txBody>
      </p:sp>
      <p:sp>
        <p:nvSpPr>
          <p:cNvPr id="32" name="TextBox 32"/>
          <p:cNvSpPr txBox="1"/>
          <p:nvPr/>
        </p:nvSpPr>
        <p:spPr>
          <a:xfrm>
            <a:off x="11237773" y="3951496"/>
            <a:ext cx="6438274" cy="554730"/>
          </a:xfrm>
          <a:prstGeom prst="rect">
            <a:avLst/>
          </a:prstGeom>
        </p:spPr>
        <p:txBody>
          <a:bodyPr lIns="0" tIns="0" rIns="0" bIns="0" rtlCol="0" anchor="t">
            <a:spAutoFit/>
          </a:bodyPr>
          <a:lstStyle/>
          <a:p>
            <a:pPr algn="just">
              <a:lnSpc>
                <a:spcPts val="2135"/>
              </a:lnSpc>
            </a:pPr>
            <a:r>
              <a:rPr lang="en-US" sz="1795">
                <a:solidFill>
                  <a:srgbClr val="000000"/>
                </a:solidFill>
                <a:latin typeface="Poppins" panose="00000500000000000000"/>
              </a:rPr>
              <a:t>Mewujudkan Pemerintahan Daerah yang Akuntabel, Inovatif dan Berintegritas</a:t>
            </a:r>
            <a:endParaRPr lang="en-US" sz="1795">
              <a:solidFill>
                <a:srgbClr val="000000"/>
              </a:solidFill>
              <a:latin typeface="Poppins" panose="00000500000000000000"/>
            </a:endParaRPr>
          </a:p>
        </p:txBody>
      </p:sp>
      <p:sp>
        <p:nvSpPr>
          <p:cNvPr id="33" name="TextBox 33"/>
          <p:cNvSpPr txBox="1"/>
          <p:nvPr/>
        </p:nvSpPr>
        <p:spPr>
          <a:xfrm>
            <a:off x="11190148" y="4594553"/>
            <a:ext cx="3790014" cy="495099"/>
          </a:xfrm>
          <a:prstGeom prst="rect">
            <a:avLst/>
          </a:prstGeom>
        </p:spPr>
        <p:txBody>
          <a:bodyPr lIns="0" tIns="0" rIns="0" bIns="0" rtlCol="0" anchor="t">
            <a:spAutoFit/>
          </a:bodyPr>
          <a:lstStyle/>
          <a:p>
            <a:pPr>
              <a:lnSpc>
                <a:spcPts val="3605"/>
              </a:lnSpc>
            </a:pPr>
            <a:r>
              <a:rPr lang="en-US" sz="3190" spc="-95">
                <a:solidFill>
                  <a:srgbClr val="000000"/>
                </a:solidFill>
                <a:latin typeface="Poppins Bold" panose="00000800000000000000"/>
              </a:rPr>
              <a:t>Sasaran Misi III</a:t>
            </a:r>
            <a:endParaRPr lang="en-US" sz="3190" spc="-95">
              <a:solidFill>
                <a:srgbClr val="000000"/>
              </a:solidFill>
              <a:latin typeface="Poppins Bold" panose="00000800000000000000"/>
            </a:endParaRPr>
          </a:p>
        </p:txBody>
      </p:sp>
      <p:sp>
        <p:nvSpPr>
          <p:cNvPr id="34" name="TextBox 34"/>
          <p:cNvSpPr txBox="1"/>
          <p:nvPr/>
        </p:nvSpPr>
        <p:spPr>
          <a:xfrm>
            <a:off x="11113948" y="5165852"/>
            <a:ext cx="6438274" cy="1088130"/>
          </a:xfrm>
          <a:prstGeom prst="rect">
            <a:avLst/>
          </a:prstGeom>
        </p:spPr>
        <p:txBody>
          <a:bodyPr lIns="0" tIns="0" rIns="0" bIns="0" rtlCol="0" anchor="t">
            <a:spAutoFit/>
          </a:bodyPr>
          <a:lstStyle/>
          <a:p>
            <a:pPr marL="387350" lvl="1" indent="-193675" algn="just">
              <a:lnSpc>
                <a:spcPts val="2135"/>
              </a:lnSpc>
              <a:buFont typeface="Arial" panose="020B0604020202020204"/>
              <a:buChar char="•"/>
            </a:pPr>
            <a:r>
              <a:rPr lang="en-US" sz="1795">
                <a:solidFill>
                  <a:srgbClr val="000000"/>
                </a:solidFill>
                <a:latin typeface="Poppins" panose="00000500000000000000"/>
              </a:rPr>
              <a:t>Meningkatkan Kualitas dan Mendekatkan Pelayanan Publik hingga ke Desa</a:t>
            </a:r>
            <a:endParaRPr lang="en-US" sz="1795">
              <a:solidFill>
                <a:srgbClr val="000000"/>
              </a:solidFill>
              <a:latin typeface="Poppins" panose="00000500000000000000"/>
            </a:endParaRPr>
          </a:p>
          <a:p>
            <a:pPr marL="387350" lvl="1" indent="-193675" algn="just">
              <a:lnSpc>
                <a:spcPts val="2135"/>
              </a:lnSpc>
              <a:buFont typeface="Arial" panose="020B0604020202020204"/>
              <a:buChar char="•"/>
            </a:pPr>
            <a:r>
              <a:rPr lang="en-US" sz="1795">
                <a:solidFill>
                  <a:srgbClr val="000000"/>
                </a:solidFill>
                <a:latin typeface="Poppins" panose="00000500000000000000"/>
              </a:rPr>
              <a:t>Meningkatkan Efisiensi dan Efektifitas serta Akuntabilitas Kinerja Pemerintah Daerah</a:t>
            </a:r>
            <a:endParaRPr lang="en-US" sz="1795">
              <a:solidFill>
                <a:srgbClr val="000000"/>
              </a:solidFill>
              <a:latin typeface="Poppins" panose="00000500000000000000"/>
            </a:endParaRPr>
          </a:p>
        </p:txBody>
      </p:sp>
      <p:sp>
        <p:nvSpPr>
          <p:cNvPr id="35" name="TextBox 35"/>
          <p:cNvSpPr txBox="1"/>
          <p:nvPr/>
        </p:nvSpPr>
        <p:spPr>
          <a:xfrm>
            <a:off x="11301533" y="7034818"/>
            <a:ext cx="5936138" cy="554730"/>
          </a:xfrm>
          <a:prstGeom prst="rect">
            <a:avLst/>
          </a:prstGeom>
        </p:spPr>
        <p:txBody>
          <a:bodyPr lIns="0" tIns="0" rIns="0" bIns="0" rtlCol="0" anchor="t">
            <a:spAutoFit/>
          </a:bodyPr>
          <a:lstStyle/>
          <a:p>
            <a:pPr algn="just">
              <a:lnSpc>
                <a:spcPts val="2135"/>
              </a:lnSpc>
            </a:pPr>
            <a:r>
              <a:rPr lang="en-US" sz="1795">
                <a:solidFill>
                  <a:srgbClr val="000000"/>
                </a:solidFill>
                <a:latin typeface="Poppins" panose="00000500000000000000"/>
              </a:rPr>
              <a:t>Meningkatkan Daya Saing Ekonomi Inklusif, Mandiri dan Berkelanjutan</a:t>
            </a:r>
            <a:endParaRPr lang="en-US" sz="1795">
              <a:solidFill>
                <a:srgbClr val="000000"/>
              </a:solidFill>
              <a:latin typeface="Poppins" panose="00000500000000000000"/>
            </a:endParaRPr>
          </a:p>
        </p:txBody>
      </p:sp>
      <p:sp>
        <p:nvSpPr>
          <p:cNvPr id="36" name="TextBox 36"/>
          <p:cNvSpPr txBox="1"/>
          <p:nvPr/>
        </p:nvSpPr>
        <p:spPr>
          <a:xfrm>
            <a:off x="11301533" y="7653597"/>
            <a:ext cx="3790014" cy="495099"/>
          </a:xfrm>
          <a:prstGeom prst="rect">
            <a:avLst/>
          </a:prstGeom>
        </p:spPr>
        <p:txBody>
          <a:bodyPr lIns="0" tIns="0" rIns="0" bIns="0" rtlCol="0" anchor="t">
            <a:spAutoFit/>
          </a:bodyPr>
          <a:lstStyle/>
          <a:p>
            <a:pPr>
              <a:lnSpc>
                <a:spcPts val="3605"/>
              </a:lnSpc>
            </a:pPr>
            <a:r>
              <a:rPr lang="en-US" sz="3190" spc="-95">
                <a:solidFill>
                  <a:srgbClr val="000000"/>
                </a:solidFill>
                <a:latin typeface="Poppins Bold" panose="00000800000000000000"/>
              </a:rPr>
              <a:t>Sasaran Misi IV</a:t>
            </a:r>
            <a:endParaRPr lang="en-US" sz="3190" spc="-95">
              <a:solidFill>
                <a:srgbClr val="000000"/>
              </a:solidFill>
              <a:latin typeface="Poppins Bold" panose="00000800000000000000"/>
            </a:endParaRPr>
          </a:p>
        </p:txBody>
      </p:sp>
      <p:sp>
        <p:nvSpPr>
          <p:cNvPr id="37" name="TextBox 37"/>
          <p:cNvSpPr txBox="1"/>
          <p:nvPr/>
        </p:nvSpPr>
        <p:spPr>
          <a:xfrm>
            <a:off x="11104423" y="8186795"/>
            <a:ext cx="6438274" cy="1621530"/>
          </a:xfrm>
          <a:prstGeom prst="rect">
            <a:avLst/>
          </a:prstGeom>
        </p:spPr>
        <p:txBody>
          <a:bodyPr lIns="0" tIns="0" rIns="0" bIns="0" rtlCol="0" anchor="t">
            <a:spAutoFit/>
          </a:bodyPr>
          <a:lstStyle/>
          <a:p>
            <a:pPr marL="387350" lvl="1" indent="-193675" algn="just">
              <a:lnSpc>
                <a:spcPts val="2135"/>
              </a:lnSpc>
              <a:buFont typeface="Arial" panose="020B0604020202020204"/>
              <a:buChar char="•"/>
            </a:pPr>
            <a:r>
              <a:rPr lang="en-US" sz="1795">
                <a:solidFill>
                  <a:srgbClr val="000000"/>
                </a:solidFill>
                <a:latin typeface="Poppins" panose="00000500000000000000"/>
              </a:rPr>
              <a:t>Meningkatnya Kesempatan Kerja dan Daya Beli Masyarakat</a:t>
            </a:r>
            <a:endParaRPr lang="en-US" sz="1795">
              <a:solidFill>
                <a:srgbClr val="000000"/>
              </a:solidFill>
              <a:latin typeface="Poppins" panose="00000500000000000000"/>
            </a:endParaRPr>
          </a:p>
          <a:p>
            <a:pPr marL="387350" lvl="1" indent="-193675" algn="just">
              <a:lnSpc>
                <a:spcPts val="2135"/>
              </a:lnSpc>
              <a:buFont typeface="Arial" panose="020B0604020202020204"/>
              <a:buChar char="•"/>
            </a:pPr>
            <a:r>
              <a:rPr lang="en-US" sz="1795">
                <a:solidFill>
                  <a:srgbClr val="000000"/>
                </a:solidFill>
                <a:latin typeface="Poppins" panose="00000500000000000000"/>
              </a:rPr>
              <a:t>Meningkatnya Kualitas dan Kuantitas Infrastruktur Penunjang Aksessibilitas Perekonomian yang Berkelanjutan</a:t>
            </a:r>
            <a:endParaRPr lang="en-US" sz="1795">
              <a:solidFill>
                <a:srgbClr val="000000"/>
              </a:solidFill>
              <a:latin typeface="Poppins" panose="00000500000000000000"/>
            </a:endParaRPr>
          </a:p>
          <a:p>
            <a:pPr marL="387350" lvl="1" indent="-193675" algn="just">
              <a:lnSpc>
                <a:spcPts val="2135"/>
              </a:lnSpc>
              <a:buFont typeface="Arial" panose="020B0604020202020204"/>
              <a:buChar char="•"/>
            </a:pPr>
            <a:r>
              <a:rPr lang="en-US" sz="1795">
                <a:solidFill>
                  <a:srgbClr val="000000"/>
                </a:solidFill>
                <a:latin typeface="Poppins" panose="00000500000000000000"/>
              </a:rPr>
              <a:t>Meningkatnya Produktifitas Sektor Unggulan Daerah</a:t>
            </a:r>
            <a:endParaRPr lang="en-US" sz="1795">
              <a:solidFill>
                <a:srgbClr val="000000"/>
              </a:solidFill>
              <a:latin typeface="Poppins" panose="0000050000000000000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1351023" y="-320040"/>
            <a:ext cx="6682194" cy="3716970"/>
          </a:xfrm>
          <a:custGeom>
            <a:avLst/>
            <a:gdLst/>
            <a:ahLst/>
            <a:cxnLst/>
            <a:rect l="l" t="t" r="r" b="b"/>
            <a:pathLst>
              <a:path w="6682194" h="3716970">
                <a:moveTo>
                  <a:pt x="0" y="3716970"/>
                </a:moveTo>
                <a:lnTo>
                  <a:pt x="6682194" y="3716970"/>
                </a:lnTo>
                <a:lnTo>
                  <a:pt x="6682194" y="0"/>
                </a:lnTo>
                <a:lnTo>
                  <a:pt x="0" y="0"/>
                </a:lnTo>
                <a:lnTo>
                  <a:pt x="0" y="371697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Freeform 3"/>
          <p:cNvSpPr/>
          <p:nvPr/>
        </p:nvSpPr>
        <p:spPr>
          <a:xfrm>
            <a:off x="10057077" y="3610519"/>
            <a:ext cx="1294067" cy="902612"/>
          </a:xfrm>
          <a:custGeom>
            <a:avLst/>
            <a:gdLst/>
            <a:ahLst/>
            <a:cxnLst/>
            <a:rect l="l" t="t" r="r" b="b"/>
            <a:pathLst>
              <a:path w="1294067" h="902612">
                <a:moveTo>
                  <a:pt x="0" y="0"/>
                </a:moveTo>
                <a:lnTo>
                  <a:pt x="1294067" y="0"/>
                </a:lnTo>
                <a:lnTo>
                  <a:pt x="1294067" y="902612"/>
                </a:lnTo>
                <a:lnTo>
                  <a:pt x="0" y="902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7047763" y="6722530"/>
            <a:ext cx="1129194" cy="1037447"/>
          </a:xfrm>
          <a:custGeom>
            <a:avLst/>
            <a:gdLst/>
            <a:ahLst/>
            <a:cxnLst/>
            <a:rect l="l" t="t" r="r" b="b"/>
            <a:pathLst>
              <a:path w="1129194" h="1037447">
                <a:moveTo>
                  <a:pt x="0" y="0"/>
                </a:moveTo>
                <a:lnTo>
                  <a:pt x="1129193" y="0"/>
                </a:lnTo>
                <a:lnTo>
                  <a:pt x="1129193" y="1037446"/>
                </a:lnTo>
                <a:lnTo>
                  <a:pt x="0" y="10374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rot="0">
            <a:off x="5454362" y="465221"/>
            <a:ext cx="8301791" cy="1812677"/>
            <a:chOff x="0" y="0"/>
            <a:chExt cx="2186480" cy="477413"/>
          </a:xfrm>
        </p:grpSpPr>
        <p:sp>
          <p:nvSpPr>
            <p:cNvPr id="6" name="Freeform 6"/>
            <p:cNvSpPr/>
            <p:nvPr/>
          </p:nvSpPr>
          <p:spPr>
            <a:xfrm>
              <a:off x="0" y="0"/>
              <a:ext cx="2186480" cy="477413"/>
            </a:xfrm>
            <a:custGeom>
              <a:avLst/>
              <a:gdLst/>
              <a:ahLst/>
              <a:cxnLst/>
              <a:rect l="l" t="t" r="r" b="b"/>
              <a:pathLst>
                <a:path w="2186480" h="477413">
                  <a:moveTo>
                    <a:pt x="47561" y="0"/>
                  </a:moveTo>
                  <a:lnTo>
                    <a:pt x="2138919" y="0"/>
                  </a:lnTo>
                  <a:cubicBezTo>
                    <a:pt x="2165186" y="0"/>
                    <a:pt x="2186480" y="21294"/>
                    <a:pt x="2186480" y="47561"/>
                  </a:cubicBezTo>
                  <a:lnTo>
                    <a:pt x="2186480" y="429852"/>
                  </a:lnTo>
                  <a:cubicBezTo>
                    <a:pt x="2186480" y="456119"/>
                    <a:pt x="2165186" y="477413"/>
                    <a:pt x="2138919" y="477413"/>
                  </a:cubicBezTo>
                  <a:lnTo>
                    <a:pt x="47561" y="477413"/>
                  </a:lnTo>
                  <a:cubicBezTo>
                    <a:pt x="21294" y="477413"/>
                    <a:pt x="0" y="456119"/>
                    <a:pt x="0" y="429852"/>
                  </a:cubicBezTo>
                  <a:lnTo>
                    <a:pt x="0" y="47561"/>
                  </a:lnTo>
                  <a:cubicBezTo>
                    <a:pt x="0" y="21294"/>
                    <a:pt x="21294" y="0"/>
                    <a:pt x="47561" y="0"/>
                  </a:cubicBezTo>
                  <a:close/>
                </a:path>
              </a:pathLst>
            </a:custGeom>
            <a:solidFill>
              <a:srgbClr val="F7A739"/>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60"/>
                </a:lnSpc>
              </a:pPr>
            </a:p>
          </p:txBody>
        </p:sp>
      </p:grpSp>
      <p:sp>
        <p:nvSpPr>
          <p:cNvPr id="8" name="TextBox 8"/>
          <p:cNvSpPr txBox="1"/>
          <p:nvPr/>
        </p:nvSpPr>
        <p:spPr>
          <a:xfrm>
            <a:off x="5110005" y="904875"/>
            <a:ext cx="8990505" cy="809544"/>
          </a:xfrm>
          <a:prstGeom prst="rect">
            <a:avLst/>
          </a:prstGeom>
        </p:spPr>
        <p:txBody>
          <a:bodyPr lIns="0" tIns="0" rIns="0" bIns="0" rtlCol="0" anchor="t">
            <a:spAutoFit/>
          </a:bodyPr>
          <a:lstStyle/>
          <a:p>
            <a:pPr algn="ctr">
              <a:lnSpc>
                <a:spcPts val="6300"/>
              </a:lnSpc>
              <a:spcBef>
                <a:spcPct val="0"/>
              </a:spcBef>
            </a:pPr>
            <a:r>
              <a:rPr lang="en-US" sz="4500">
                <a:solidFill>
                  <a:srgbClr val="000000"/>
                </a:solidFill>
                <a:latin typeface="Poppins Bold" panose="00000800000000000000"/>
              </a:rPr>
              <a:t>GAMBARAN UMUM</a:t>
            </a:r>
            <a:endParaRPr lang="en-US" sz="4500">
              <a:solidFill>
                <a:srgbClr val="000000"/>
              </a:solidFill>
              <a:latin typeface="Poppins Bold" panose="00000800000000000000"/>
            </a:endParaRPr>
          </a:p>
        </p:txBody>
      </p:sp>
      <p:sp>
        <p:nvSpPr>
          <p:cNvPr id="9" name="TextBox 9"/>
          <p:cNvSpPr txBox="1"/>
          <p:nvPr/>
        </p:nvSpPr>
        <p:spPr>
          <a:xfrm>
            <a:off x="13059813" y="3054536"/>
            <a:ext cx="4630920" cy="505506"/>
          </a:xfrm>
          <a:prstGeom prst="rect">
            <a:avLst/>
          </a:prstGeom>
        </p:spPr>
        <p:txBody>
          <a:bodyPr lIns="0" tIns="0" rIns="0" bIns="0" rtlCol="0" anchor="t">
            <a:spAutoFit/>
          </a:bodyPr>
          <a:lstStyle/>
          <a:p>
            <a:pPr>
              <a:lnSpc>
                <a:spcPts val="3730"/>
              </a:lnSpc>
            </a:pPr>
            <a:r>
              <a:rPr lang="en-US" sz="3300" spc="-99">
                <a:solidFill>
                  <a:srgbClr val="000000"/>
                </a:solidFill>
                <a:latin typeface="Poppins Bold" panose="00000800000000000000"/>
              </a:rPr>
              <a:t>Batas Wilayah</a:t>
            </a:r>
            <a:endParaRPr lang="en-US" sz="3300" spc="-99">
              <a:solidFill>
                <a:srgbClr val="000000"/>
              </a:solidFill>
              <a:latin typeface="Poppins Bold" panose="00000800000000000000"/>
            </a:endParaRPr>
          </a:p>
        </p:txBody>
      </p:sp>
      <p:sp>
        <p:nvSpPr>
          <p:cNvPr id="10" name="TextBox 10"/>
          <p:cNvSpPr txBox="1"/>
          <p:nvPr/>
        </p:nvSpPr>
        <p:spPr>
          <a:xfrm>
            <a:off x="1734517" y="2914432"/>
            <a:ext cx="3375488" cy="505587"/>
          </a:xfrm>
          <a:prstGeom prst="rect">
            <a:avLst/>
          </a:prstGeom>
        </p:spPr>
        <p:txBody>
          <a:bodyPr lIns="0" tIns="0" rIns="0" bIns="0" rtlCol="0" anchor="t">
            <a:spAutoFit/>
          </a:bodyPr>
          <a:lstStyle/>
          <a:p>
            <a:pPr algn="r">
              <a:lnSpc>
                <a:spcPts val="3730"/>
              </a:lnSpc>
            </a:pPr>
            <a:r>
              <a:rPr lang="en-US" sz="3300" spc="-99">
                <a:solidFill>
                  <a:srgbClr val="000000"/>
                </a:solidFill>
                <a:latin typeface="Poppins Bold" panose="00000800000000000000"/>
              </a:rPr>
              <a:t>Luas Wilayah</a:t>
            </a:r>
            <a:endParaRPr lang="en-US" sz="3300" spc="-99">
              <a:solidFill>
                <a:srgbClr val="000000"/>
              </a:solidFill>
              <a:latin typeface="Poppins Bold" panose="00000800000000000000"/>
            </a:endParaRPr>
          </a:p>
        </p:txBody>
      </p:sp>
      <p:sp>
        <p:nvSpPr>
          <p:cNvPr id="11" name="TextBox 11"/>
          <p:cNvSpPr txBox="1"/>
          <p:nvPr/>
        </p:nvSpPr>
        <p:spPr>
          <a:xfrm>
            <a:off x="1139664" y="3519427"/>
            <a:ext cx="5099239" cy="4021952"/>
          </a:xfrm>
          <a:prstGeom prst="rect">
            <a:avLst/>
          </a:prstGeom>
        </p:spPr>
        <p:txBody>
          <a:bodyPr lIns="0" tIns="0" rIns="0" bIns="0" rtlCol="0" anchor="t">
            <a:spAutoFit/>
          </a:bodyPr>
          <a:lstStyle/>
          <a:p>
            <a:pPr algn="just">
              <a:lnSpc>
                <a:spcPts val="2250"/>
              </a:lnSpc>
            </a:pPr>
            <a:r>
              <a:rPr lang="en-US" sz="1890">
                <a:solidFill>
                  <a:srgbClr val="000000"/>
                </a:solidFill>
                <a:latin typeface="Poppins" panose="00000500000000000000"/>
              </a:rPr>
              <a:t>Berdasarkan Peraturan Menteri Dalam Negeri Nomor 44 Tahun 2018 tentang Batas Daerah Kabupaten Blitar dengan Kota Blitar, Peraturan Menteri Dalam Negeri Nomor 57 Tahun 2019 tentang Batas Daerah Antara Kabupaten Kediri dengan Kabupaten Blitar, dan Peraturan Menteri Dalam Negeri Nomor 108 Tahun 2018 tentang Batas Daerah Kabupaten Blitar dengan Kabupaten Tulungagung, diketahui bahwa luas dari wilayah Kabupaten Blitar adalah </a:t>
            </a:r>
            <a:r>
              <a:rPr lang="en-US" sz="1890">
                <a:solidFill>
                  <a:srgbClr val="000000"/>
                </a:solidFill>
                <a:latin typeface="Poppins Bold" panose="00000800000000000000"/>
              </a:rPr>
              <a:t>1.744,32 km² </a:t>
            </a:r>
            <a:r>
              <a:rPr lang="en-US" sz="1890">
                <a:solidFill>
                  <a:srgbClr val="000000"/>
                </a:solidFill>
                <a:latin typeface="Poppins" panose="00000500000000000000"/>
              </a:rPr>
              <a:t>dan </a:t>
            </a:r>
            <a:r>
              <a:rPr lang="en-US" sz="1890">
                <a:solidFill>
                  <a:srgbClr val="000000"/>
                </a:solidFill>
                <a:latin typeface="Poppins Bold" panose="00000800000000000000"/>
              </a:rPr>
              <a:t>terbagi menjadi 22 Kecamatan, 220 Desa dan 28 Kelurahan.</a:t>
            </a:r>
            <a:endParaRPr lang="en-US" sz="1890">
              <a:solidFill>
                <a:srgbClr val="000000"/>
              </a:solidFill>
              <a:latin typeface="Poppins Bold" panose="00000800000000000000"/>
            </a:endParaRPr>
          </a:p>
        </p:txBody>
      </p:sp>
      <p:sp>
        <p:nvSpPr>
          <p:cNvPr id="12" name="TextBox 12"/>
          <p:cNvSpPr txBox="1"/>
          <p:nvPr/>
        </p:nvSpPr>
        <p:spPr>
          <a:xfrm>
            <a:off x="1498385" y="7702460"/>
            <a:ext cx="4778618" cy="505506"/>
          </a:xfrm>
          <a:prstGeom prst="rect">
            <a:avLst/>
          </a:prstGeom>
        </p:spPr>
        <p:txBody>
          <a:bodyPr lIns="0" tIns="0" rIns="0" bIns="0" rtlCol="0" anchor="t">
            <a:spAutoFit/>
          </a:bodyPr>
          <a:lstStyle/>
          <a:p>
            <a:pPr algn="r">
              <a:lnSpc>
                <a:spcPts val="3730"/>
              </a:lnSpc>
            </a:pPr>
            <a:r>
              <a:rPr lang="en-US" sz="3300" spc="-99">
                <a:solidFill>
                  <a:srgbClr val="000000"/>
                </a:solidFill>
                <a:latin typeface="Poppins Bold" panose="00000800000000000000"/>
              </a:rPr>
              <a:t>Letak Geografis</a:t>
            </a:r>
            <a:endParaRPr lang="en-US" sz="3300" spc="-99">
              <a:solidFill>
                <a:srgbClr val="000000"/>
              </a:solidFill>
              <a:latin typeface="Poppins Bold" panose="00000800000000000000"/>
            </a:endParaRPr>
          </a:p>
        </p:txBody>
      </p:sp>
      <p:sp>
        <p:nvSpPr>
          <p:cNvPr id="13" name="TextBox 13"/>
          <p:cNvSpPr txBox="1"/>
          <p:nvPr/>
        </p:nvSpPr>
        <p:spPr>
          <a:xfrm>
            <a:off x="12171958" y="3747785"/>
            <a:ext cx="5518774" cy="4107919"/>
          </a:xfrm>
          <a:prstGeom prst="rect">
            <a:avLst/>
          </a:prstGeom>
        </p:spPr>
        <p:txBody>
          <a:bodyPr lIns="0" tIns="0" rIns="0" bIns="0" rtlCol="0" anchor="t">
            <a:spAutoFit/>
          </a:bodyPr>
          <a:lstStyle/>
          <a:p>
            <a:pPr algn="just">
              <a:lnSpc>
                <a:spcPts val="2475"/>
              </a:lnSpc>
            </a:pPr>
            <a:r>
              <a:rPr lang="en-US" sz="2080">
                <a:solidFill>
                  <a:srgbClr val="000000"/>
                </a:solidFill>
                <a:latin typeface="Poppins" panose="00000500000000000000"/>
              </a:rPr>
              <a:t>Secara administratif, wilayah Kabupaten Blitar memiliki batas-batas wilayah sebagai berikut </a:t>
            </a:r>
            <a:endParaRPr lang="en-US" sz="2080">
              <a:solidFill>
                <a:srgbClr val="000000"/>
              </a:solidFill>
              <a:latin typeface="Poppins" panose="00000500000000000000"/>
            </a:endParaRPr>
          </a:p>
          <a:p>
            <a:pPr marL="449580" lvl="1" indent="-224790" algn="just">
              <a:lnSpc>
                <a:spcPts val="2475"/>
              </a:lnSpc>
              <a:buFont typeface="Arial" panose="020B0604020202020204"/>
              <a:buChar char="•"/>
            </a:pPr>
            <a:r>
              <a:rPr lang="en-US" sz="2080">
                <a:solidFill>
                  <a:srgbClr val="000000"/>
                </a:solidFill>
                <a:latin typeface="Poppins" panose="00000500000000000000"/>
              </a:rPr>
              <a:t>Sebelah </a:t>
            </a:r>
            <a:r>
              <a:rPr lang="en-US" sz="2080">
                <a:solidFill>
                  <a:srgbClr val="000000"/>
                </a:solidFill>
                <a:latin typeface="Poppins Bold" panose="00000800000000000000"/>
              </a:rPr>
              <a:t>Selatan</a:t>
            </a:r>
            <a:r>
              <a:rPr lang="en-US" sz="2080">
                <a:solidFill>
                  <a:srgbClr val="000000"/>
                </a:solidFill>
                <a:latin typeface="Poppins" panose="00000500000000000000"/>
              </a:rPr>
              <a:t>, berbatasan dengan Samudera Indonesia </a:t>
            </a:r>
            <a:endParaRPr lang="en-US" sz="2080">
              <a:solidFill>
                <a:srgbClr val="000000"/>
              </a:solidFill>
              <a:latin typeface="Poppins" panose="00000500000000000000"/>
            </a:endParaRPr>
          </a:p>
          <a:p>
            <a:pPr marL="449580" lvl="1" indent="-224790" algn="just">
              <a:lnSpc>
                <a:spcPts val="2475"/>
              </a:lnSpc>
              <a:buFont typeface="Arial" panose="020B0604020202020204"/>
              <a:buChar char="•"/>
            </a:pPr>
            <a:r>
              <a:rPr lang="en-US" sz="2080">
                <a:solidFill>
                  <a:srgbClr val="000000"/>
                </a:solidFill>
                <a:latin typeface="Poppins" panose="00000500000000000000"/>
              </a:rPr>
              <a:t>Sebelah </a:t>
            </a:r>
            <a:r>
              <a:rPr lang="en-US" sz="2080">
                <a:solidFill>
                  <a:srgbClr val="000000"/>
                </a:solidFill>
                <a:latin typeface="Poppins Bold" panose="00000800000000000000"/>
              </a:rPr>
              <a:t>Utara</a:t>
            </a:r>
            <a:r>
              <a:rPr lang="en-US" sz="2080">
                <a:solidFill>
                  <a:srgbClr val="000000"/>
                </a:solidFill>
                <a:latin typeface="Poppins" panose="00000500000000000000"/>
              </a:rPr>
              <a:t>, berbatasan dengan Kabupaten Kediri dan Kabupaten Malang </a:t>
            </a:r>
            <a:endParaRPr lang="en-US" sz="2080">
              <a:solidFill>
                <a:srgbClr val="000000"/>
              </a:solidFill>
              <a:latin typeface="Poppins" panose="00000500000000000000"/>
            </a:endParaRPr>
          </a:p>
          <a:p>
            <a:pPr marL="449580" lvl="1" indent="-224790" algn="just">
              <a:lnSpc>
                <a:spcPts val="2475"/>
              </a:lnSpc>
              <a:buFont typeface="Arial" panose="020B0604020202020204"/>
              <a:buChar char="•"/>
            </a:pPr>
            <a:r>
              <a:rPr lang="en-US" sz="2080">
                <a:solidFill>
                  <a:srgbClr val="000000"/>
                </a:solidFill>
                <a:latin typeface="Poppins" panose="00000500000000000000"/>
              </a:rPr>
              <a:t>Sebelah </a:t>
            </a:r>
            <a:r>
              <a:rPr lang="en-US" sz="2080">
                <a:solidFill>
                  <a:srgbClr val="000000"/>
                </a:solidFill>
                <a:latin typeface="Poppins Bold" panose="00000800000000000000"/>
              </a:rPr>
              <a:t>Timur,</a:t>
            </a:r>
            <a:r>
              <a:rPr lang="en-US" sz="2080">
                <a:solidFill>
                  <a:srgbClr val="000000"/>
                </a:solidFill>
                <a:latin typeface="Poppins" panose="00000500000000000000"/>
              </a:rPr>
              <a:t> berbatasan dengan Kabupaten Malang d. </a:t>
            </a:r>
            <a:endParaRPr lang="en-US" sz="2080">
              <a:solidFill>
                <a:srgbClr val="000000"/>
              </a:solidFill>
              <a:latin typeface="Poppins" panose="00000500000000000000"/>
            </a:endParaRPr>
          </a:p>
          <a:p>
            <a:pPr marL="449580" lvl="1" indent="-224790" algn="just">
              <a:lnSpc>
                <a:spcPts val="2475"/>
              </a:lnSpc>
              <a:buFont typeface="Arial" panose="020B0604020202020204"/>
              <a:buChar char="•"/>
            </a:pPr>
            <a:r>
              <a:rPr lang="en-US" sz="2080">
                <a:solidFill>
                  <a:srgbClr val="000000"/>
                </a:solidFill>
                <a:latin typeface="Poppins" panose="00000500000000000000"/>
              </a:rPr>
              <a:t>Sebelah </a:t>
            </a:r>
            <a:r>
              <a:rPr lang="en-US" sz="2080">
                <a:solidFill>
                  <a:srgbClr val="000000"/>
                </a:solidFill>
                <a:latin typeface="Poppins Bold" panose="00000800000000000000"/>
              </a:rPr>
              <a:t>Barat</a:t>
            </a:r>
            <a:r>
              <a:rPr lang="en-US" sz="2080">
                <a:solidFill>
                  <a:srgbClr val="000000"/>
                </a:solidFill>
                <a:latin typeface="Poppins" panose="00000500000000000000"/>
              </a:rPr>
              <a:t>, berbatasan dengan Kabupaten Tulungagung dan Kabupaten Kediri </a:t>
            </a:r>
            <a:endParaRPr lang="en-US" sz="2080">
              <a:solidFill>
                <a:srgbClr val="000000"/>
              </a:solidFill>
              <a:latin typeface="Poppins" panose="00000500000000000000"/>
            </a:endParaRPr>
          </a:p>
        </p:txBody>
      </p:sp>
      <p:sp>
        <p:nvSpPr>
          <p:cNvPr id="14" name="TextBox 14"/>
          <p:cNvSpPr txBox="1"/>
          <p:nvPr/>
        </p:nvSpPr>
        <p:spPr>
          <a:xfrm>
            <a:off x="2037699" y="8379416"/>
            <a:ext cx="5397368" cy="1593370"/>
          </a:xfrm>
          <a:prstGeom prst="rect">
            <a:avLst/>
          </a:prstGeom>
        </p:spPr>
        <p:txBody>
          <a:bodyPr lIns="0" tIns="0" rIns="0" bIns="0" rtlCol="0" anchor="t">
            <a:spAutoFit/>
          </a:bodyPr>
          <a:lstStyle/>
          <a:p>
            <a:pPr algn="just">
              <a:lnSpc>
                <a:spcPts val="2525"/>
              </a:lnSpc>
            </a:pPr>
            <a:r>
              <a:rPr lang="en-US" sz="2120">
                <a:solidFill>
                  <a:srgbClr val="000000"/>
                </a:solidFill>
                <a:latin typeface="Poppins" panose="00000500000000000000"/>
              </a:rPr>
              <a:t>Selanjutnya jika dilihat secara geografis, letak Kabupaten Blitar </a:t>
            </a:r>
            <a:r>
              <a:rPr lang="en-US" sz="2120">
                <a:solidFill>
                  <a:srgbClr val="000000"/>
                </a:solidFill>
                <a:latin typeface="Poppins Bold" panose="00000800000000000000"/>
              </a:rPr>
              <a:t>berada antara 111°40’-112°10’ Bujur Timur dan 7°58’-8°9’5” Lintang Selatan.</a:t>
            </a:r>
            <a:endParaRPr lang="en-US" sz="2120">
              <a:solidFill>
                <a:srgbClr val="000000"/>
              </a:solidFill>
              <a:latin typeface="Poppins Bold" panose="00000800000000000000"/>
            </a:endParaRPr>
          </a:p>
        </p:txBody>
      </p:sp>
      <p:sp>
        <p:nvSpPr>
          <p:cNvPr id="15" name="Freeform 15"/>
          <p:cNvSpPr/>
          <p:nvPr/>
        </p:nvSpPr>
        <p:spPr>
          <a:xfrm>
            <a:off x="6521318" y="2676113"/>
            <a:ext cx="5494028" cy="5494028"/>
          </a:xfrm>
          <a:custGeom>
            <a:avLst/>
            <a:gdLst/>
            <a:ahLst/>
            <a:cxnLst/>
            <a:rect l="l" t="t" r="r" b="b"/>
            <a:pathLst>
              <a:path w="5494028" h="5494028">
                <a:moveTo>
                  <a:pt x="0" y="0"/>
                </a:moveTo>
                <a:lnTo>
                  <a:pt x="5494027" y="0"/>
                </a:lnTo>
                <a:lnTo>
                  <a:pt x="5494027" y="5494028"/>
                </a:lnTo>
                <a:lnTo>
                  <a:pt x="0" y="5494028"/>
                </a:lnTo>
                <a:lnTo>
                  <a:pt x="0" y="0"/>
                </a:lnTo>
                <a:close/>
              </a:path>
            </a:pathLst>
          </a:custGeom>
          <a:blipFill>
            <a:blip r:embed="rId7"/>
            <a:stretch>
              <a:fillRect/>
            </a:stretch>
          </a:blipFill>
        </p:spPr>
      </p:sp>
      <p:sp>
        <p:nvSpPr>
          <p:cNvPr id="16" name="Freeform 16"/>
          <p:cNvSpPr/>
          <p:nvPr/>
        </p:nvSpPr>
        <p:spPr>
          <a:xfrm>
            <a:off x="15249190" y="571569"/>
            <a:ext cx="2441542" cy="2285699"/>
          </a:xfrm>
          <a:custGeom>
            <a:avLst/>
            <a:gdLst/>
            <a:ahLst/>
            <a:cxnLst/>
            <a:rect l="l" t="t" r="r" b="b"/>
            <a:pathLst>
              <a:path w="2441542" h="2285699">
                <a:moveTo>
                  <a:pt x="0" y="0"/>
                </a:moveTo>
                <a:lnTo>
                  <a:pt x="2441543" y="0"/>
                </a:lnTo>
                <a:lnTo>
                  <a:pt x="2441543" y="2285699"/>
                </a:lnTo>
                <a:lnTo>
                  <a:pt x="0" y="2285699"/>
                </a:lnTo>
                <a:lnTo>
                  <a:pt x="0" y="0"/>
                </a:lnTo>
                <a:close/>
              </a:path>
            </a:pathLst>
          </a:custGeom>
          <a:blipFill>
            <a:blip r:embed="rId8"/>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945476" y="8595392"/>
            <a:ext cx="3189361" cy="2729957"/>
            <a:chOff x="0" y="0"/>
            <a:chExt cx="830882" cy="711200"/>
          </a:xfrm>
        </p:grpSpPr>
        <p:sp>
          <p:nvSpPr>
            <p:cNvPr id="3" name="Freeform 3"/>
            <p:cNvSpPr/>
            <p:nvPr/>
          </p:nvSpPr>
          <p:spPr>
            <a:xfrm>
              <a:off x="0" y="0"/>
              <a:ext cx="830882" cy="711200"/>
            </a:xfrm>
            <a:custGeom>
              <a:avLst/>
              <a:gdLst/>
              <a:ahLst/>
              <a:cxnLst/>
              <a:rect l="l" t="t" r="r" b="b"/>
              <a:pathLst>
                <a:path w="830882" h="711200">
                  <a:moveTo>
                    <a:pt x="415441" y="0"/>
                  </a:moveTo>
                  <a:lnTo>
                    <a:pt x="830882" y="711200"/>
                  </a:lnTo>
                  <a:lnTo>
                    <a:pt x="0" y="711200"/>
                  </a:lnTo>
                  <a:lnTo>
                    <a:pt x="415441" y="0"/>
                  </a:lnTo>
                  <a:close/>
                </a:path>
              </a:pathLst>
            </a:custGeom>
            <a:solidFill>
              <a:srgbClr val="FFA800"/>
            </a:solidFill>
          </p:spPr>
        </p:sp>
        <p:sp>
          <p:nvSpPr>
            <p:cNvPr id="4" name="TextBox 4"/>
            <p:cNvSpPr txBox="1"/>
            <p:nvPr/>
          </p:nvSpPr>
          <p:spPr>
            <a:xfrm>
              <a:off x="127000" y="292100"/>
              <a:ext cx="558800" cy="368300"/>
            </a:xfrm>
            <a:prstGeom prst="rect">
              <a:avLst/>
            </a:prstGeom>
          </p:spPr>
          <p:txBody>
            <a:bodyPr lIns="50800" tIns="50800" rIns="50800" bIns="50800" rtlCol="0" anchor="ctr"/>
            <a:lstStyle/>
            <a:p>
              <a:pPr algn="ctr">
                <a:lnSpc>
                  <a:spcPts val="2660"/>
                </a:lnSpc>
              </a:pPr>
            </a:p>
          </p:txBody>
        </p:sp>
      </p:grpSp>
      <p:grpSp>
        <p:nvGrpSpPr>
          <p:cNvPr id="5" name="Group 5"/>
          <p:cNvGrpSpPr/>
          <p:nvPr/>
        </p:nvGrpSpPr>
        <p:grpSpPr>
          <a:xfrm rot="-10800000">
            <a:off x="-1789670" y="-646694"/>
            <a:ext cx="3189361" cy="2729957"/>
            <a:chOff x="0" y="0"/>
            <a:chExt cx="830882" cy="711200"/>
          </a:xfrm>
        </p:grpSpPr>
        <p:sp>
          <p:nvSpPr>
            <p:cNvPr id="6" name="Freeform 6"/>
            <p:cNvSpPr/>
            <p:nvPr/>
          </p:nvSpPr>
          <p:spPr>
            <a:xfrm>
              <a:off x="0" y="0"/>
              <a:ext cx="830882" cy="711200"/>
            </a:xfrm>
            <a:custGeom>
              <a:avLst/>
              <a:gdLst/>
              <a:ahLst/>
              <a:cxnLst/>
              <a:rect l="l" t="t" r="r" b="b"/>
              <a:pathLst>
                <a:path w="830882" h="711200">
                  <a:moveTo>
                    <a:pt x="415441" y="0"/>
                  </a:moveTo>
                  <a:lnTo>
                    <a:pt x="830882" y="711200"/>
                  </a:lnTo>
                  <a:lnTo>
                    <a:pt x="0" y="711200"/>
                  </a:lnTo>
                  <a:lnTo>
                    <a:pt x="415441" y="0"/>
                  </a:lnTo>
                  <a:close/>
                </a:path>
              </a:pathLst>
            </a:custGeom>
            <a:solidFill>
              <a:srgbClr val="919E5A"/>
            </a:solidFill>
          </p:spPr>
        </p:sp>
        <p:sp>
          <p:nvSpPr>
            <p:cNvPr id="7" name="TextBox 7"/>
            <p:cNvSpPr txBox="1"/>
            <p:nvPr/>
          </p:nvSpPr>
          <p:spPr>
            <a:xfrm>
              <a:off x="127000" y="292100"/>
              <a:ext cx="558800" cy="368300"/>
            </a:xfrm>
            <a:prstGeom prst="rect">
              <a:avLst/>
            </a:prstGeom>
          </p:spPr>
          <p:txBody>
            <a:bodyPr lIns="50800" tIns="50800" rIns="50800" bIns="50800" rtlCol="0" anchor="ctr"/>
            <a:lstStyle/>
            <a:p>
              <a:pPr algn="ctr">
                <a:lnSpc>
                  <a:spcPts val="2660"/>
                </a:lnSpc>
              </a:pPr>
            </a:p>
          </p:txBody>
        </p:sp>
      </p:grpSp>
      <p:grpSp>
        <p:nvGrpSpPr>
          <p:cNvPr id="8" name="Group 8"/>
          <p:cNvGrpSpPr/>
          <p:nvPr/>
        </p:nvGrpSpPr>
        <p:grpSpPr>
          <a:xfrm rot="7225776">
            <a:off x="-3796795" y="8609035"/>
            <a:ext cx="7338530" cy="1374298"/>
            <a:chOff x="0" y="0"/>
            <a:chExt cx="1926641" cy="360805"/>
          </a:xfrm>
        </p:grpSpPr>
        <p:sp>
          <p:nvSpPr>
            <p:cNvPr id="9" name="Freeform 9"/>
            <p:cNvSpPr/>
            <p:nvPr/>
          </p:nvSpPr>
          <p:spPr>
            <a:xfrm>
              <a:off x="0" y="0"/>
              <a:ext cx="1926641" cy="360805"/>
            </a:xfrm>
            <a:custGeom>
              <a:avLst/>
              <a:gdLst/>
              <a:ahLst/>
              <a:cxnLst/>
              <a:rect l="l" t="t" r="r" b="b"/>
              <a:pathLst>
                <a:path w="1926641" h="360805">
                  <a:moveTo>
                    <a:pt x="203200" y="0"/>
                  </a:moveTo>
                  <a:lnTo>
                    <a:pt x="1926641" y="0"/>
                  </a:lnTo>
                  <a:lnTo>
                    <a:pt x="1723441" y="360805"/>
                  </a:lnTo>
                  <a:lnTo>
                    <a:pt x="0" y="360805"/>
                  </a:lnTo>
                  <a:lnTo>
                    <a:pt x="203200" y="0"/>
                  </a:lnTo>
                  <a:close/>
                </a:path>
              </a:pathLst>
            </a:custGeom>
            <a:solidFill>
              <a:srgbClr val="400C6D"/>
            </a:solidFill>
          </p:spPr>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60"/>
                </a:lnSpc>
              </a:pPr>
            </a:p>
          </p:txBody>
        </p:sp>
      </p:grpSp>
      <p:grpSp>
        <p:nvGrpSpPr>
          <p:cNvPr id="11" name="Group 11"/>
          <p:cNvGrpSpPr/>
          <p:nvPr/>
        </p:nvGrpSpPr>
        <p:grpSpPr>
          <a:xfrm rot="-7209580">
            <a:off x="-5546327" y="1211258"/>
            <a:ext cx="9311721" cy="1178842"/>
            <a:chOff x="0" y="0"/>
            <a:chExt cx="2824203" cy="357537"/>
          </a:xfrm>
        </p:grpSpPr>
        <p:sp>
          <p:nvSpPr>
            <p:cNvPr id="12" name="Freeform 12"/>
            <p:cNvSpPr/>
            <p:nvPr/>
          </p:nvSpPr>
          <p:spPr>
            <a:xfrm>
              <a:off x="0" y="0"/>
              <a:ext cx="2824203" cy="357537"/>
            </a:xfrm>
            <a:custGeom>
              <a:avLst/>
              <a:gdLst/>
              <a:ahLst/>
              <a:cxnLst/>
              <a:rect l="l" t="t" r="r" b="b"/>
              <a:pathLst>
                <a:path w="2824203" h="357537">
                  <a:moveTo>
                    <a:pt x="2621003" y="0"/>
                  </a:moveTo>
                  <a:lnTo>
                    <a:pt x="0" y="0"/>
                  </a:lnTo>
                  <a:lnTo>
                    <a:pt x="203200" y="357537"/>
                  </a:lnTo>
                  <a:lnTo>
                    <a:pt x="2824203" y="357537"/>
                  </a:lnTo>
                  <a:lnTo>
                    <a:pt x="2621003" y="0"/>
                  </a:lnTo>
                  <a:close/>
                </a:path>
              </a:pathLst>
            </a:custGeom>
            <a:solidFill>
              <a:srgbClr val="FFA800"/>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60"/>
                </a:lnSpc>
              </a:pPr>
            </a:p>
          </p:txBody>
        </p:sp>
      </p:grpSp>
      <p:grpSp>
        <p:nvGrpSpPr>
          <p:cNvPr id="14" name="Group 14"/>
          <p:cNvGrpSpPr/>
          <p:nvPr/>
        </p:nvGrpSpPr>
        <p:grpSpPr>
          <a:xfrm rot="-7210275">
            <a:off x="-5247125" y="2562792"/>
            <a:ext cx="8446078" cy="1006069"/>
            <a:chOff x="0" y="0"/>
            <a:chExt cx="5117672" cy="609600"/>
          </a:xfrm>
        </p:grpSpPr>
        <p:sp>
          <p:nvSpPr>
            <p:cNvPr id="15" name="Freeform 15"/>
            <p:cNvSpPr/>
            <p:nvPr/>
          </p:nvSpPr>
          <p:spPr>
            <a:xfrm>
              <a:off x="0" y="0"/>
              <a:ext cx="5117672" cy="609600"/>
            </a:xfrm>
            <a:custGeom>
              <a:avLst/>
              <a:gdLst/>
              <a:ahLst/>
              <a:cxnLst/>
              <a:rect l="l" t="t" r="r" b="b"/>
              <a:pathLst>
                <a:path w="5117672" h="609600">
                  <a:moveTo>
                    <a:pt x="4914472" y="0"/>
                  </a:moveTo>
                  <a:lnTo>
                    <a:pt x="0" y="0"/>
                  </a:lnTo>
                  <a:lnTo>
                    <a:pt x="203200" y="609600"/>
                  </a:lnTo>
                  <a:lnTo>
                    <a:pt x="5117672" y="609600"/>
                  </a:lnTo>
                  <a:lnTo>
                    <a:pt x="4914472" y="0"/>
                  </a:lnTo>
                  <a:close/>
                </a:path>
              </a:pathLst>
            </a:custGeom>
            <a:solidFill>
              <a:srgbClr val="400C6D"/>
            </a:solidFill>
          </p:spPr>
        </p:sp>
        <p:sp>
          <p:nvSpPr>
            <p:cNvPr id="16" name="TextBox 16"/>
            <p:cNvSpPr txBox="1"/>
            <p:nvPr/>
          </p:nvSpPr>
          <p:spPr>
            <a:xfrm>
              <a:off x="101600" y="-28575"/>
              <a:ext cx="609600" cy="638175"/>
            </a:xfrm>
            <a:prstGeom prst="rect">
              <a:avLst/>
            </a:prstGeom>
          </p:spPr>
          <p:txBody>
            <a:bodyPr lIns="50800" tIns="50800" rIns="50800" bIns="50800" rtlCol="0" anchor="ctr"/>
            <a:lstStyle/>
            <a:p>
              <a:pPr algn="ctr">
                <a:lnSpc>
                  <a:spcPts val="2520"/>
                </a:lnSpc>
              </a:pPr>
            </a:p>
          </p:txBody>
        </p:sp>
      </p:grpSp>
      <p:sp>
        <p:nvSpPr>
          <p:cNvPr id="17" name="Freeform 17"/>
          <p:cNvSpPr/>
          <p:nvPr/>
        </p:nvSpPr>
        <p:spPr>
          <a:xfrm rot="-3584354">
            <a:off x="-3497285" y="9112489"/>
            <a:ext cx="5563796" cy="264280"/>
          </a:xfrm>
          <a:custGeom>
            <a:avLst/>
            <a:gdLst/>
            <a:ahLst/>
            <a:cxnLst/>
            <a:rect l="l" t="t" r="r" b="b"/>
            <a:pathLst>
              <a:path w="5563796" h="264280">
                <a:moveTo>
                  <a:pt x="0" y="0"/>
                </a:moveTo>
                <a:lnTo>
                  <a:pt x="5563796" y="0"/>
                </a:lnTo>
                <a:lnTo>
                  <a:pt x="5563796" y="264280"/>
                </a:lnTo>
                <a:lnTo>
                  <a:pt x="0" y="264280"/>
                </a:lnTo>
                <a:lnTo>
                  <a:pt x="0" y="0"/>
                </a:lnTo>
                <a:close/>
              </a:path>
            </a:pathLst>
          </a:custGeom>
          <a:blipFill>
            <a:blip r:embed="rId1">
              <a:alphaModFix amt="80000"/>
            </a:blip>
            <a:stretch>
              <a:fillRect/>
            </a:stretch>
          </a:blipFill>
        </p:spPr>
      </p:sp>
      <p:sp>
        <p:nvSpPr>
          <p:cNvPr id="18" name="Freeform 18"/>
          <p:cNvSpPr/>
          <p:nvPr/>
        </p:nvSpPr>
        <p:spPr>
          <a:xfrm rot="-7205671">
            <a:off x="-3987872" y="3644727"/>
            <a:ext cx="8183005" cy="388693"/>
          </a:xfrm>
          <a:custGeom>
            <a:avLst/>
            <a:gdLst/>
            <a:ahLst/>
            <a:cxnLst/>
            <a:rect l="l" t="t" r="r" b="b"/>
            <a:pathLst>
              <a:path w="8183005" h="388693">
                <a:moveTo>
                  <a:pt x="0" y="0"/>
                </a:moveTo>
                <a:lnTo>
                  <a:pt x="8183005" y="0"/>
                </a:lnTo>
                <a:lnTo>
                  <a:pt x="8183005" y="388693"/>
                </a:lnTo>
                <a:lnTo>
                  <a:pt x="0" y="388693"/>
                </a:lnTo>
                <a:lnTo>
                  <a:pt x="0" y="0"/>
                </a:lnTo>
                <a:close/>
              </a:path>
            </a:pathLst>
          </a:custGeom>
          <a:blipFill>
            <a:blip r:embed="rId1">
              <a:alphaModFix amt="80000"/>
            </a:blip>
            <a:stretch>
              <a:fillRect/>
            </a:stretch>
          </a:blipFill>
        </p:spPr>
      </p:sp>
      <p:sp>
        <p:nvSpPr>
          <p:cNvPr id="19" name="Freeform 19"/>
          <p:cNvSpPr/>
          <p:nvPr/>
        </p:nvSpPr>
        <p:spPr>
          <a:xfrm rot="-7210488">
            <a:off x="-5911061" y="2688849"/>
            <a:ext cx="8909575" cy="423205"/>
          </a:xfrm>
          <a:custGeom>
            <a:avLst/>
            <a:gdLst/>
            <a:ahLst/>
            <a:cxnLst/>
            <a:rect l="l" t="t" r="r" b="b"/>
            <a:pathLst>
              <a:path w="8909575" h="423205">
                <a:moveTo>
                  <a:pt x="0" y="0"/>
                </a:moveTo>
                <a:lnTo>
                  <a:pt x="8909575" y="0"/>
                </a:lnTo>
                <a:lnTo>
                  <a:pt x="8909575" y="423205"/>
                </a:lnTo>
                <a:lnTo>
                  <a:pt x="0" y="423205"/>
                </a:lnTo>
                <a:lnTo>
                  <a:pt x="0" y="0"/>
                </a:lnTo>
                <a:close/>
              </a:path>
            </a:pathLst>
          </a:custGeom>
          <a:blipFill>
            <a:blip r:embed="rId1">
              <a:alphaModFix amt="80000"/>
            </a:blip>
            <a:stretch>
              <a:fillRect/>
            </a:stretch>
          </a:blipFill>
        </p:spPr>
      </p:sp>
      <p:grpSp>
        <p:nvGrpSpPr>
          <p:cNvPr id="20" name="Group 20"/>
          <p:cNvGrpSpPr/>
          <p:nvPr/>
        </p:nvGrpSpPr>
        <p:grpSpPr>
          <a:xfrm rot="0">
            <a:off x="4930564" y="248695"/>
            <a:ext cx="7654477" cy="1909774"/>
            <a:chOff x="0" y="0"/>
            <a:chExt cx="2015994" cy="502986"/>
          </a:xfrm>
        </p:grpSpPr>
        <p:sp>
          <p:nvSpPr>
            <p:cNvPr id="21" name="Freeform 21"/>
            <p:cNvSpPr/>
            <p:nvPr/>
          </p:nvSpPr>
          <p:spPr>
            <a:xfrm>
              <a:off x="0" y="0"/>
              <a:ext cx="2015994" cy="502986"/>
            </a:xfrm>
            <a:custGeom>
              <a:avLst/>
              <a:gdLst/>
              <a:ahLst/>
              <a:cxnLst/>
              <a:rect l="l" t="t" r="r" b="b"/>
              <a:pathLst>
                <a:path w="2015994" h="502986">
                  <a:moveTo>
                    <a:pt x="51583" y="0"/>
                  </a:moveTo>
                  <a:lnTo>
                    <a:pt x="1964411" y="0"/>
                  </a:lnTo>
                  <a:cubicBezTo>
                    <a:pt x="1978092" y="0"/>
                    <a:pt x="1991212" y="5435"/>
                    <a:pt x="2000886" y="15108"/>
                  </a:cubicBezTo>
                  <a:cubicBezTo>
                    <a:pt x="2010559" y="24782"/>
                    <a:pt x="2015994" y="37902"/>
                    <a:pt x="2015994" y="51583"/>
                  </a:cubicBezTo>
                  <a:lnTo>
                    <a:pt x="2015994" y="451403"/>
                  </a:lnTo>
                  <a:cubicBezTo>
                    <a:pt x="2015994" y="465084"/>
                    <a:pt x="2010559" y="478204"/>
                    <a:pt x="2000886" y="487877"/>
                  </a:cubicBezTo>
                  <a:cubicBezTo>
                    <a:pt x="1991212" y="497551"/>
                    <a:pt x="1978092" y="502986"/>
                    <a:pt x="1964411" y="502986"/>
                  </a:cubicBezTo>
                  <a:lnTo>
                    <a:pt x="51583" y="502986"/>
                  </a:lnTo>
                  <a:cubicBezTo>
                    <a:pt x="37902" y="502986"/>
                    <a:pt x="24782" y="497551"/>
                    <a:pt x="15108" y="487877"/>
                  </a:cubicBezTo>
                  <a:cubicBezTo>
                    <a:pt x="5435" y="478204"/>
                    <a:pt x="0" y="465084"/>
                    <a:pt x="0" y="451403"/>
                  </a:cubicBezTo>
                  <a:lnTo>
                    <a:pt x="0" y="51583"/>
                  </a:lnTo>
                  <a:cubicBezTo>
                    <a:pt x="0" y="37902"/>
                    <a:pt x="5435" y="24782"/>
                    <a:pt x="15108" y="15108"/>
                  </a:cubicBezTo>
                  <a:cubicBezTo>
                    <a:pt x="24782" y="5435"/>
                    <a:pt x="37902" y="0"/>
                    <a:pt x="51583" y="0"/>
                  </a:cubicBezTo>
                  <a:close/>
                </a:path>
              </a:pathLst>
            </a:custGeom>
            <a:solidFill>
              <a:srgbClr val="F7A739"/>
            </a:solidFill>
          </p:spPr>
        </p:sp>
        <p:sp>
          <p:nvSpPr>
            <p:cNvPr id="22" name="TextBox 22"/>
            <p:cNvSpPr txBox="1"/>
            <p:nvPr/>
          </p:nvSpPr>
          <p:spPr>
            <a:xfrm>
              <a:off x="0" y="-38100"/>
              <a:ext cx="812800" cy="850900"/>
            </a:xfrm>
            <a:prstGeom prst="rect">
              <a:avLst/>
            </a:prstGeom>
          </p:spPr>
          <p:txBody>
            <a:bodyPr lIns="50800" tIns="50800" rIns="50800" bIns="50800" rtlCol="0" anchor="ctr"/>
            <a:lstStyle/>
            <a:p>
              <a:pPr algn="ctr">
                <a:lnSpc>
                  <a:spcPts val="2660"/>
                </a:lnSpc>
              </a:pPr>
            </a:p>
          </p:txBody>
        </p:sp>
      </p:grpSp>
      <p:sp>
        <p:nvSpPr>
          <p:cNvPr id="23" name="Freeform 23"/>
          <p:cNvSpPr/>
          <p:nvPr/>
        </p:nvSpPr>
        <p:spPr>
          <a:xfrm>
            <a:off x="15982363" y="0"/>
            <a:ext cx="2305637" cy="2158469"/>
          </a:xfrm>
          <a:custGeom>
            <a:avLst/>
            <a:gdLst/>
            <a:ahLst/>
            <a:cxnLst/>
            <a:rect l="l" t="t" r="r" b="b"/>
            <a:pathLst>
              <a:path w="2305637" h="2158469">
                <a:moveTo>
                  <a:pt x="0" y="0"/>
                </a:moveTo>
                <a:lnTo>
                  <a:pt x="2305637" y="0"/>
                </a:lnTo>
                <a:lnTo>
                  <a:pt x="2305637" y="2158469"/>
                </a:lnTo>
                <a:lnTo>
                  <a:pt x="0" y="2158469"/>
                </a:lnTo>
                <a:lnTo>
                  <a:pt x="0" y="0"/>
                </a:lnTo>
                <a:close/>
              </a:path>
            </a:pathLst>
          </a:custGeom>
          <a:blipFill>
            <a:blip r:embed="rId2"/>
            <a:stretch>
              <a:fillRect/>
            </a:stretch>
          </a:blipFill>
        </p:spPr>
      </p:sp>
      <p:grpSp>
        <p:nvGrpSpPr>
          <p:cNvPr id="24" name="Group 24"/>
          <p:cNvGrpSpPr>
            <a:grpSpLocks noChangeAspect="1"/>
          </p:cNvGrpSpPr>
          <p:nvPr/>
        </p:nvGrpSpPr>
        <p:grpSpPr>
          <a:xfrm rot="0">
            <a:off x="1533242" y="3442400"/>
            <a:ext cx="1110728" cy="1110723"/>
            <a:chOff x="0" y="0"/>
            <a:chExt cx="6350000" cy="6349975"/>
          </a:xfrm>
        </p:grpSpPr>
        <p:sp>
          <p:nvSpPr>
            <p:cNvPr id="25" name="Freeform 2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DC93B"/>
            </a:solidFill>
            <a:ln w="12700">
              <a:solidFill>
                <a:srgbClr val="000000"/>
              </a:solidFill>
            </a:ln>
          </p:spPr>
        </p:sp>
      </p:grpSp>
      <p:sp>
        <p:nvSpPr>
          <p:cNvPr id="26" name="Freeform 26"/>
          <p:cNvSpPr/>
          <p:nvPr/>
        </p:nvSpPr>
        <p:spPr>
          <a:xfrm>
            <a:off x="1644610" y="3754891"/>
            <a:ext cx="887991" cy="551665"/>
          </a:xfrm>
          <a:custGeom>
            <a:avLst/>
            <a:gdLst/>
            <a:ahLst/>
            <a:cxnLst/>
            <a:rect l="l" t="t" r="r" b="b"/>
            <a:pathLst>
              <a:path w="887991" h="551665">
                <a:moveTo>
                  <a:pt x="0" y="0"/>
                </a:moveTo>
                <a:lnTo>
                  <a:pt x="887991" y="0"/>
                </a:lnTo>
                <a:lnTo>
                  <a:pt x="887991" y="551665"/>
                </a:lnTo>
                <a:lnTo>
                  <a:pt x="0" y="5516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7" name="Freeform 27"/>
          <p:cNvSpPr/>
          <p:nvPr/>
        </p:nvSpPr>
        <p:spPr>
          <a:xfrm>
            <a:off x="1795606" y="5847585"/>
            <a:ext cx="710869" cy="817091"/>
          </a:xfrm>
          <a:custGeom>
            <a:avLst/>
            <a:gdLst/>
            <a:ahLst/>
            <a:cxnLst/>
            <a:rect l="l" t="t" r="r" b="b"/>
            <a:pathLst>
              <a:path w="710869" h="817091">
                <a:moveTo>
                  <a:pt x="0" y="0"/>
                </a:moveTo>
                <a:lnTo>
                  <a:pt x="710869" y="0"/>
                </a:lnTo>
                <a:lnTo>
                  <a:pt x="710869" y="817091"/>
                </a:lnTo>
                <a:lnTo>
                  <a:pt x="0" y="81709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8" name="Freeform 28"/>
          <p:cNvSpPr/>
          <p:nvPr/>
        </p:nvSpPr>
        <p:spPr>
          <a:xfrm>
            <a:off x="9256336" y="3065827"/>
            <a:ext cx="1607630" cy="2572208"/>
          </a:xfrm>
          <a:custGeom>
            <a:avLst/>
            <a:gdLst/>
            <a:ahLst/>
            <a:cxnLst/>
            <a:rect l="l" t="t" r="r" b="b"/>
            <a:pathLst>
              <a:path w="1607630" h="2572208">
                <a:moveTo>
                  <a:pt x="0" y="0"/>
                </a:moveTo>
                <a:lnTo>
                  <a:pt x="1607630" y="0"/>
                </a:lnTo>
                <a:lnTo>
                  <a:pt x="1607630" y="2572208"/>
                </a:lnTo>
                <a:lnTo>
                  <a:pt x="0" y="2572208"/>
                </a:lnTo>
                <a:lnTo>
                  <a:pt x="0" y="0"/>
                </a:lnTo>
                <a:close/>
              </a:path>
            </a:pathLst>
          </a:custGeom>
          <a:blipFill>
            <a:blip r:embed="rId7"/>
            <a:stretch>
              <a:fillRect/>
            </a:stretch>
          </a:blipFill>
        </p:spPr>
      </p:sp>
      <p:sp>
        <p:nvSpPr>
          <p:cNvPr id="29" name="Freeform 29"/>
          <p:cNvSpPr/>
          <p:nvPr/>
        </p:nvSpPr>
        <p:spPr>
          <a:xfrm>
            <a:off x="9144000" y="6099310"/>
            <a:ext cx="1108730" cy="1305690"/>
          </a:xfrm>
          <a:custGeom>
            <a:avLst/>
            <a:gdLst/>
            <a:ahLst/>
            <a:cxnLst/>
            <a:rect l="l" t="t" r="r" b="b"/>
            <a:pathLst>
              <a:path w="1108730" h="1305690">
                <a:moveTo>
                  <a:pt x="0" y="0"/>
                </a:moveTo>
                <a:lnTo>
                  <a:pt x="1108730" y="0"/>
                </a:lnTo>
                <a:lnTo>
                  <a:pt x="1108730" y="1305691"/>
                </a:lnTo>
                <a:lnTo>
                  <a:pt x="0" y="13056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0" name="TextBox 30"/>
          <p:cNvSpPr txBox="1"/>
          <p:nvPr/>
        </p:nvSpPr>
        <p:spPr>
          <a:xfrm>
            <a:off x="5033856" y="854967"/>
            <a:ext cx="7447892" cy="687705"/>
          </a:xfrm>
          <a:prstGeom prst="rect">
            <a:avLst/>
          </a:prstGeom>
        </p:spPr>
        <p:txBody>
          <a:bodyPr lIns="0" tIns="0" rIns="0" bIns="0" rtlCol="0" anchor="t">
            <a:spAutoFit/>
          </a:bodyPr>
          <a:lstStyle/>
          <a:p>
            <a:pPr algn="ctr">
              <a:lnSpc>
                <a:spcPts val="5085"/>
              </a:lnSpc>
            </a:pPr>
            <a:r>
              <a:rPr lang="en-US" sz="4500" spc="-134">
                <a:solidFill>
                  <a:srgbClr val="000000"/>
                </a:solidFill>
                <a:latin typeface="Poppins Bold" panose="00000800000000000000"/>
              </a:rPr>
              <a:t>Profil Kabupaten Blitar</a:t>
            </a:r>
            <a:endParaRPr lang="en-US" sz="4500" spc="-134">
              <a:solidFill>
                <a:srgbClr val="000000"/>
              </a:solidFill>
              <a:latin typeface="Poppins Bold" panose="00000800000000000000"/>
            </a:endParaRPr>
          </a:p>
        </p:txBody>
      </p:sp>
      <p:sp>
        <p:nvSpPr>
          <p:cNvPr id="31" name="TextBox 31"/>
          <p:cNvSpPr txBox="1"/>
          <p:nvPr/>
        </p:nvSpPr>
        <p:spPr>
          <a:xfrm>
            <a:off x="10425089" y="5838060"/>
            <a:ext cx="6834211" cy="972312"/>
          </a:xfrm>
          <a:prstGeom prst="rect">
            <a:avLst/>
          </a:prstGeom>
        </p:spPr>
        <p:txBody>
          <a:bodyPr lIns="0" tIns="0" rIns="0" bIns="0" rtlCol="0" anchor="t">
            <a:spAutoFit/>
          </a:bodyPr>
          <a:lstStyle/>
          <a:p>
            <a:pPr>
              <a:lnSpc>
                <a:spcPts val="3730"/>
              </a:lnSpc>
            </a:pPr>
            <a:r>
              <a:rPr lang="en-US" sz="3300" spc="-99">
                <a:solidFill>
                  <a:srgbClr val="000000"/>
                </a:solidFill>
                <a:latin typeface="Poppins Bold" panose="00000800000000000000"/>
              </a:rPr>
              <a:t>Indeks  Pembangunan Manusia (IPM) 2022</a:t>
            </a:r>
            <a:endParaRPr lang="en-US" sz="3300" spc="-99">
              <a:solidFill>
                <a:srgbClr val="000000"/>
              </a:solidFill>
              <a:latin typeface="Poppins Bold" panose="00000800000000000000"/>
            </a:endParaRPr>
          </a:p>
        </p:txBody>
      </p:sp>
      <p:sp>
        <p:nvSpPr>
          <p:cNvPr id="32" name="TextBox 32"/>
          <p:cNvSpPr txBox="1"/>
          <p:nvPr/>
        </p:nvSpPr>
        <p:spPr>
          <a:xfrm>
            <a:off x="2761523" y="3407627"/>
            <a:ext cx="6834211" cy="505587"/>
          </a:xfrm>
          <a:prstGeom prst="rect">
            <a:avLst/>
          </a:prstGeom>
        </p:spPr>
        <p:txBody>
          <a:bodyPr lIns="0" tIns="0" rIns="0" bIns="0" rtlCol="0" anchor="t">
            <a:spAutoFit/>
          </a:bodyPr>
          <a:lstStyle/>
          <a:p>
            <a:pPr algn="just">
              <a:lnSpc>
                <a:spcPts val="3730"/>
              </a:lnSpc>
            </a:pPr>
            <a:r>
              <a:rPr lang="en-US" sz="3300" spc="-99">
                <a:solidFill>
                  <a:srgbClr val="000000"/>
                </a:solidFill>
                <a:latin typeface="Poppins Bold" panose="00000800000000000000"/>
              </a:rPr>
              <a:t>Jumlah Penduduk</a:t>
            </a:r>
            <a:endParaRPr lang="en-US" sz="3300" spc="-99">
              <a:solidFill>
                <a:srgbClr val="000000"/>
              </a:solidFill>
              <a:latin typeface="Poppins Bold" panose="00000800000000000000"/>
            </a:endParaRPr>
          </a:p>
        </p:txBody>
      </p:sp>
      <p:sp>
        <p:nvSpPr>
          <p:cNvPr id="33" name="TextBox 33"/>
          <p:cNvSpPr txBox="1"/>
          <p:nvPr/>
        </p:nvSpPr>
        <p:spPr>
          <a:xfrm>
            <a:off x="2847248" y="3978888"/>
            <a:ext cx="5393155" cy="316865"/>
          </a:xfrm>
          <a:prstGeom prst="rect">
            <a:avLst/>
          </a:prstGeom>
        </p:spPr>
        <p:txBody>
          <a:bodyPr lIns="0" tIns="0" rIns="0" bIns="0" rtlCol="0" anchor="t">
            <a:spAutoFit/>
          </a:bodyPr>
          <a:lstStyle/>
          <a:p>
            <a:pPr algn="just">
              <a:lnSpc>
                <a:spcPts val="2380"/>
              </a:lnSpc>
            </a:pPr>
            <a:r>
              <a:rPr lang="en-US" sz="2000">
                <a:solidFill>
                  <a:srgbClr val="000000"/>
                </a:solidFill>
                <a:latin typeface="Poppins" panose="00000500000000000000"/>
              </a:rPr>
              <a:t>1.239.565 ribu jiwa</a:t>
            </a:r>
            <a:endParaRPr lang="en-US" sz="2000">
              <a:solidFill>
                <a:srgbClr val="000000"/>
              </a:solidFill>
              <a:latin typeface="Poppins" panose="00000500000000000000"/>
            </a:endParaRPr>
          </a:p>
        </p:txBody>
      </p:sp>
      <p:sp>
        <p:nvSpPr>
          <p:cNvPr id="34" name="TextBox 34"/>
          <p:cNvSpPr txBox="1"/>
          <p:nvPr/>
        </p:nvSpPr>
        <p:spPr>
          <a:xfrm>
            <a:off x="2828198" y="4362428"/>
            <a:ext cx="5393155" cy="612140"/>
          </a:xfrm>
          <a:prstGeom prst="rect">
            <a:avLst/>
          </a:prstGeom>
        </p:spPr>
        <p:txBody>
          <a:bodyPr lIns="0" tIns="0" rIns="0" bIns="0" rtlCol="0" anchor="t">
            <a:spAutoFit/>
          </a:bodyPr>
          <a:lstStyle/>
          <a:p>
            <a:pPr algn="just">
              <a:lnSpc>
                <a:spcPts val="2380"/>
              </a:lnSpc>
            </a:pPr>
            <a:r>
              <a:rPr lang="en-US" sz="2000">
                <a:solidFill>
                  <a:srgbClr val="000000"/>
                </a:solidFill>
                <a:latin typeface="Poppins" panose="00000500000000000000"/>
              </a:rPr>
              <a:t>(Sumber: Dinas Kependudukan dan Pencatatan Sipil per 31 Desember 2022)</a:t>
            </a:r>
            <a:endParaRPr lang="en-US" sz="2000">
              <a:solidFill>
                <a:srgbClr val="000000"/>
              </a:solidFill>
              <a:latin typeface="Poppins" panose="00000500000000000000"/>
            </a:endParaRPr>
          </a:p>
        </p:txBody>
      </p:sp>
      <p:sp>
        <p:nvSpPr>
          <p:cNvPr id="35" name="TextBox 35"/>
          <p:cNvSpPr txBox="1"/>
          <p:nvPr/>
        </p:nvSpPr>
        <p:spPr>
          <a:xfrm>
            <a:off x="10444139" y="7001859"/>
            <a:ext cx="5393155" cy="316865"/>
          </a:xfrm>
          <a:prstGeom prst="rect">
            <a:avLst/>
          </a:prstGeom>
        </p:spPr>
        <p:txBody>
          <a:bodyPr lIns="0" tIns="0" rIns="0" bIns="0" rtlCol="0" anchor="t">
            <a:spAutoFit/>
          </a:bodyPr>
          <a:lstStyle/>
          <a:p>
            <a:pPr algn="just">
              <a:lnSpc>
                <a:spcPts val="2380"/>
              </a:lnSpc>
            </a:pPr>
            <a:r>
              <a:rPr lang="en-US" sz="2000">
                <a:solidFill>
                  <a:srgbClr val="000000"/>
                </a:solidFill>
                <a:latin typeface="Poppins" panose="00000500000000000000"/>
              </a:rPr>
              <a:t>71,86</a:t>
            </a:r>
            <a:endParaRPr lang="en-US" sz="2000">
              <a:solidFill>
                <a:srgbClr val="000000"/>
              </a:solidFill>
              <a:latin typeface="Poppins" panose="00000500000000000000"/>
            </a:endParaRPr>
          </a:p>
        </p:txBody>
      </p:sp>
      <p:sp>
        <p:nvSpPr>
          <p:cNvPr id="36" name="TextBox 36"/>
          <p:cNvSpPr txBox="1"/>
          <p:nvPr/>
        </p:nvSpPr>
        <p:spPr>
          <a:xfrm>
            <a:off x="10425089" y="7385951"/>
            <a:ext cx="5393155" cy="316865"/>
          </a:xfrm>
          <a:prstGeom prst="rect">
            <a:avLst/>
          </a:prstGeom>
        </p:spPr>
        <p:txBody>
          <a:bodyPr lIns="0" tIns="0" rIns="0" bIns="0" rtlCol="0" anchor="t">
            <a:spAutoFit/>
          </a:bodyPr>
          <a:lstStyle/>
          <a:p>
            <a:pPr algn="just">
              <a:lnSpc>
                <a:spcPts val="2380"/>
              </a:lnSpc>
            </a:pPr>
            <a:r>
              <a:rPr lang="en-US" sz="2000">
                <a:solidFill>
                  <a:srgbClr val="000000"/>
                </a:solidFill>
                <a:latin typeface="Poppins" panose="00000500000000000000"/>
              </a:rPr>
              <a:t>(Sumber: BPS Kab. Blitar 2023).</a:t>
            </a:r>
            <a:endParaRPr lang="en-US" sz="2000">
              <a:solidFill>
                <a:srgbClr val="000000"/>
              </a:solidFill>
              <a:latin typeface="Poppins" panose="00000500000000000000"/>
            </a:endParaRPr>
          </a:p>
        </p:txBody>
      </p:sp>
      <p:sp>
        <p:nvSpPr>
          <p:cNvPr id="37" name="TextBox 37"/>
          <p:cNvSpPr txBox="1"/>
          <p:nvPr/>
        </p:nvSpPr>
        <p:spPr>
          <a:xfrm>
            <a:off x="2790098" y="5885685"/>
            <a:ext cx="6834211" cy="505587"/>
          </a:xfrm>
          <a:prstGeom prst="rect">
            <a:avLst/>
          </a:prstGeom>
        </p:spPr>
        <p:txBody>
          <a:bodyPr lIns="0" tIns="0" rIns="0" bIns="0" rtlCol="0" anchor="t">
            <a:spAutoFit/>
          </a:bodyPr>
          <a:lstStyle/>
          <a:p>
            <a:pPr>
              <a:lnSpc>
                <a:spcPts val="3730"/>
              </a:lnSpc>
            </a:pPr>
            <a:r>
              <a:rPr lang="en-US" sz="3300" spc="-99">
                <a:solidFill>
                  <a:srgbClr val="000000"/>
                </a:solidFill>
                <a:latin typeface="Poppins Bold" panose="00000800000000000000"/>
              </a:rPr>
              <a:t>Pendapatan Asli Daerah 2022</a:t>
            </a:r>
            <a:endParaRPr lang="en-US" sz="3300" spc="-99">
              <a:solidFill>
                <a:srgbClr val="000000"/>
              </a:solidFill>
              <a:latin typeface="Poppins Bold" panose="00000800000000000000"/>
            </a:endParaRPr>
          </a:p>
        </p:txBody>
      </p:sp>
      <p:sp>
        <p:nvSpPr>
          <p:cNvPr id="38" name="TextBox 38"/>
          <p:cNvSpPr txBox="1"/>
          <p:nvPr/>
        </p:nvSpPr>
        <p:spPr>
          <a:xfrm>
            <a:off x="2818673" y="6445882"/>
            <a:ext cx="5393155" cy="316865"/>
          </a:xfrm>
          <a:prstGeom prst="rect">
            <a:avLst/>
          </a:prstGeom>
        </p:spPr>
        <p:txBody>
          <a:bodyPr lIns="0" tIns="0" rIns="0" bIns="0" rtlCol="0" anchor="t">
            <a:spAutoFit/>
          </a:bodyPr>
          <a:lstStyle/>
          <a:p>
            <a:pPr algn="just">
              <a:lnSpc>
                <a:spcPts val="2380"/>
              </a:lnSpc>
            </a:pPr>
            <a:r>
              <a:rPr lang="en-US" sz="2000">
                <a:solidFill>
                  <a:srgbClr val="000000"/>
                </a:solidFill>
                <a:latin typeface="Poppins" panose="00000500000000000000"/>
              </a:rPr>
              <a:t>Rp. 427,6 M</a:t>
            </a:r>
            <a:endParaRPr lang="en-US" sz="2000">
              <a:solidFill>
                <a:srgbClr val="000000"/>
              </a:solidFill>
              <a:latin typeface="Poppins" panose="00000500000000000000"/>
            </a:endParaRPr>
          </a:p>
        </p:txBody>
      </p:sp>
      <p:sp>
        <p:nvSpPr>
          <p:cNvPr id="39" name="TextBox 39"/>
          <p:cNvSpPr txBox="1"/>
          <p:nvPr/>
        </p:nvSpPr>
        <p:spPr>
          <a:xfrm>
            <a:off x="10300970" y="3172311"/>
            <a:ext cx="6834211" cy="505587"/>
          </a:xfrm>
          <a:prstGeom prst="rect">
            <a:avLst/>
          </a:prstGeom>
        </p:spPr>
        <p:txBody>
          <a:bodyPr lIns="0" tIns="0" rIns="0" bIns="0" rtlCol="0" anchor="t">
            <a:spAutoFit/>
          </a:bodyPr>
          <a:lstStyle/>
          <a:p>
            <a:pPr>
              <a:lnSpc>
                <a:spcPts val="3730"/>
              </a:lnSpc>
            </a:pPr>
            <a:r>
              <a:rPr lang="en-US" sz="3300" spc="-99">
                <a:solidFill>
                  <a:srgbClr val="000000"/>
                </a:solidFill>
                <a:latin typeface="Poppins Bold" panose="00000800000000000000"/>
              </a:rPr>
              <a:t>Jumlah PNS: 8063</a:t>
            </a:r>
            <a:endParaRPr lang="en-US" sz="3300" spc="-99">
              <a:solidFill>
                <a:srgbClr val="000000"/>
              </a:solidFill>
              <a:latin typeface="Poppins Bold" panose="00000800000000000000"/>
            </a:endParaRPr>
          </a:p>
        </p:txBody>
      </p:sp>
      <p:sp>
        <p:nvSpPr>
          <p:cNvPr id="40" name="TextBox 40"/>
          <p:cNvSpPr txBox="1"/>
          <p:nvPr/>
        </p:nvSpPr>
        <p:spPr>
          <a:xfrm>
            <a:off x="10339070" y="3696948"/>
            <a:ext cx="5393155" cy="1277620"/>
          </a:xfrm>
          <a:prstGeom prst="rect">
            <a:avLst/>
          </a:prstGeom>
        </p:spPr>
        <p:txBody>
          <a:bodyPr lIns="0" tIns="0" rIns="0" bIns="0" rtlCol="0" anchor="t">
            <a:spAutoFit/>
          </a:bodyPr>
          <a:lstStyle/>
          <a:p>
            <a:pPr algn="just">
              <a:lnSpc>
                <a:spcPts val="2540"/>
              </a:lnSpc>
            </a:pPr>
            <a:r>
              <a:rPr lang="en-US" sz="2000">
                <a:solidFill>
                  <a:srgbClr val="000000"/>
                </a:solidFill>
                <a:latin typeface="Poppins" panose="00000500000000000000"/>
              </a:rPr>
              <a:t>Perempuan: 4903</a:t>
            </a:r>
            <a:endParaRPr lang="en-US" sz="2000">
              <a:solidFill>
                <a:srgbClr val="000000"/>
              </a:solidFill>
              <a:latin typeface="Poppins" panose="00000500000000000000"/>
            </a:endParaRPr>
          </a:p>
          <a:p>
            <a:pPr algn="just">
              <a:lnSpc>
                <a:spcPts val="2540"/>
              </a:lnSpc>
            </a:pPr>
            <a:r>
              <a:rPr lang="en-US" sz="2000">
                <a:solidFill>
                  <a:srgbClr val="000000"/>
                </a:solidFill>
                <a:latin typeface="Poppins" panose="00000500000000000000"/>
              </a:rPr>
              <a:t>Laki-laki:  3160</a:t>
            </a:r>
            <a:endParaRPr lang="en-US" sz="2000">
              <a:solidFill>
                <a:srgbClr val="000000"/>
              </a:solidFill>
              <a:latin typeface="Poppins" panose="00000500000000000000"/>
            </a:endParaRPr>
          </a:p>
          <a:p>
            <a:pPr algn="just">
              <a:lnSpc>
                <a:spcPts val="2540"/>
              </a:lnSpc>
            </a:pPr>
            <a:r>
              <a:rPr lang="en-US" sz="2000">
                <a:solidFill>
                  <a:srgbClr val="000000"/>
                </a:solidFill>
                <a:latin typeface="Poppins" panose="00000500000000000000"/>
              </a:rPr>
              <a:t>(Sumber: Badan Kepegawaian Negara (BKN))</a:t>
            </a:r>
            <a:endParaRPr lang="en-US" sz="2000">
              <a:solidFill>
                <a:srgbClr val="000000"/>
              </a:solidFill>
              <a:latin typeface="Poppins" panose="0000050000000000000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945476" y="8595392"/>
            <a:ext cx="3189361" cy="2729957"/>
            <a:chOff x="0" y="0"/>
            <a:chExt cx="830882" cy="711200"/>
          </a:xfrm>
        </p:grpSpPr>
        <p:sp>
          <p:nvSpPr>
            <p:cNvPr id="3" name="Freeform 3"/>
            <p:cNvSpPr/>
            <p:nvPr/>
          </p:nvSpPr>
          <p:spPr>
            <a:xfrm>
              <a:off x="0" y="0"/>
              <a:ext cx="830882" cy="711200"/>
            </a:xfrm>
            <a:custGeom>
              <a:avLst/>
              <a:gdLst/>
              <a:ahLst/>
              <a:cxnLst/>
              <a:rect l="l" t="t" r="r" b="b"/>
              <a:pathLst>
                <a:path w="830882" h="711200">
                  <a:moveTo>
                    <a:pt x="415441" y="0"/>
                  </a:moveTo>
                  <a:lnTo>
                    <a:pt x="830882" y="711200"/>
                  </a:lnTo>
                  <a:lnTo>
                    <a:pt x="0" y="711200"/>
                  </a:lnTo>
                  <a:lnTo>
                    <a:pt x="415441" y="0"/>
                  </a:lnTo>
                  <a:close/>
                </a:path>
              </a:pathLst>
            </a:custGeom>
            <a:solidFill>
              <a:srgbClr val="FFA800"/>
            </a:solidFill>
          </p:spPr>
        </p:sp>
        <p:sp>
          <p:nvSpPr>
            <p:cNvPr id="4" name="TextBox 4"/>
            <p:cNvSpPr txBox="1"/>
            <p:nvPr/>
          </p:nvSpPr>
          <p:spPr>
            <a:xfrm>
              <a:off x="127000" y="292100"/>
              <a:ext cx="558800" cy="368300"/>
            </a:xfrm>
            <a:prstGeom prst="rect">
              <a:avLst/>
            </a:prstGeom>
          </p:spPr>
          <p:txBody>
            <a:bodyPr lIns="50800" tIns="50800" rIns="50800" bIns="50800" rtlCol="0" anchor="ctr"/>
            <a:lstStyle/>
            <a:p>
              <a:pPr algn="ctr">
                <a:lnSpc>
                  <a:spcPts val="2660"/>
                </a:lnSpc>
              </a:pPr>
            </a:p>
          </p:txBody>
        </p:sp>
      </p:grpSp>
      <p:grpSp>
        <p:nvGrpSpPr>
          <p:cNvPr id="5" name="Group 5"/>
          <p:cNvGrpSpPr/>
          <p:nvPr/>
        </p:nvGrpSpPr>
        <p:grpSpPr>
          <a:xfrm rot="-10800000">
            <a:off x="-1789670" y="-646694"/>
            <a:ext cx="3189361" cy="2729957"/>
            <a:chOff x="0" y="0"/>
            <a:chExt cx="830882" cy="711200"/>
          </a:xfrm>
        </p:grpSpPr>
        <p:sp>
          <p:nvSpPr>
            <p:cNvPr id="6" name="Freeform 6"/>
            <p:cNvSpPr/>
            <p:nvPr/>
          </p:nvSpPr>
          <p:spPr>
            <a:xfrm>
              <a:off x="0" y="0"/>
              <a:ext cx="830882" cy="711200"/>
            </a:xfrm>
            <a:custGeom>
              <a:avLst/>
              <a:gdLst/>
              <a:ahLst/>
              <a:cxnLst/>
              <a:rect l="l" t="t" r="r" b="b"/>
              <a:pathLst>
                <a:path w="830882" h="711200">
                  <a:moveTo>
                    <a:pt x="415441" y="0"/>
                  </a:moveTo>
                  <a:lnTo>
                    <a:pt x="830882" y="711200"/>
                  </a:lnTo>
                  <a:lnTo>
                    <a:pt x="0" y="711200"/>
                  </a:lnTo>
                  <a:lnTo>
                    <a:pt x="415441" y="0"/>
                  </a:lnTo>
                  <a:close/>
                </a:path>
              </a:pathLst>
            </a:custGeom>
            <a:solidFill>
              <a:srgbClr val="919E5A"/>
            </a:solidFill>
          </p:spPr>
        </p:sp>
        <p:sp>
          <p:nvSpPr>
            <p:cNvPr id="7" name="TextBox 7"/>
            <p:cNvSpPr txBox="1"/>
            <p:nvPr/>
          </p:nvSpPr>
          <p:spPr>
            <a:xfrm>
              <a:off x="127000" y="292100"/>
              <a:ext cx="558800" cy="368300"/>
            </a:xfrm>
            <a:prstGeom prst="rect">
              <a:avLst/>
            </a:prstGeom>
          </p:spPr>
          <p:txBody>
            <a:bodyPr lIns="50800" tIns="50800" rIns="50800" bIns="50800" rtlCol="0" anchor="ctr"/>
            <a:lstStyle/>
            <a:p>
              <a:pPr algn="ctr">
                <a:lnSpc>
                  <a:spcPts val="2660"/>
                </a:lnSpc>
              </a:pPr>
            </a:p>
          </p:txBody>
        </p:sp>
      </p:grpSp>
      <p:grpSp>
        <p:nvGrpSpPr>
          <p:cNvPr id="8" name="Group 8"/>
          <p:cNvGrpSpPr/>
          <p:nvPr/>
        </p:nvGrpSpPr>
        <p:grpSpPr>
          <a:xfrm rot="7225776">
            <a:off x="-3796795" y="8609035"/>
            <a:ext cx="7338530" cy="1374298"/>
            <a:chOff x="0" y="0"/>
            <a:chExt cx="1926641" cy="360805"/>
          </a:xfrm>
        </p:grpSpPr>
        <p:sp>
          <p:nvSpPr>
            <p:cNvPr id="9" name="Freeform 9"/>
            <p:cNvSpPr/>
            <p:nvPr/>
          </p:nvSpPr>
          <p:spPr>
            <a:xfrm>
              <a:off x="0" y="0"/>
              <a:ext cx="1926641" cy="360805"/>
            </a:xfrm>
            <a:custGeom>
              <a:avLst/>
              <a:gdLst/>
              <a:ahLst/>
              <a:cxnLst/>
              <a:rect l="l" t="t" r="r" b="b"/>
              <a:pathLst>
                <a:path w="1926641" h="360805">
                  <a:moveTo>
                    <a:pt x="203200" y="0"/>
                  </a:moveTo>
                  <a:lnTo>
                    <a:pt x="1926641" y="0"/>
                  </a:lnTo>
                  <a:lnTo>
                    <a:pt x="1723441" y="360805"/>
                  </a:lnTo>
                  <a:lnTo>
                    <a:pt x="0" y="360805"/>
                  </a:lnTo>
                  <a:lnTo>
                    <a:pt x="203200" y="0"/>
                  </a:lnTo>
                  <a:close/>
                </a:path>
              </a:pathLst>
            </a:custGeom>
            <a:solidFill>
              <a:srgbClr val="400C6D"/>
            </a:solidFill>
          </p:spPr>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60"/>
                </a:lnSpc>
              </a:pPr>
            </a:p>
          </p:txBody>
        </p:sp>
      </p:grpSp>
      <p:grpSp>
        <p:nvGrpSpPr>
          <p:cNvPr id="11" name="Group 11"/>
          <p:cNvGrpSpPr/>
          <p:nvPr/>
        </p:nvGrpSpPr>
        <p:grpSpPr>
          <a:xfrm rot="-7209580">
            <a:off x="-5546327" y="1211258"/>
            <a:ext cx="9311721" cy="1178842"/>
            <a:chOff x="0" y="0"/>
            <a:chExt cx="2824203" cy="357537"/>
          </a:xfrm>
        </p:grpSpPr>
        <p:sp>
          <p:nvSpPr>
            <p:cNvPr id="12" name="Freeform 12"/>
            <p:cNvSpPr/>
            <p:nvPr/>
          </p:nvSpPr>
          <p:spPr>
            <a:xfrm>
              <a:off x="0" y="0"/>
              <a:ext cx="2824203" cy="357537"/>
            </a:xfrm>
            <a:custGeom>
              <a:avLst/>
              <a:gdLst/>
              <a:ahLst/>
              <a:cxnLst/>
              <a:rect l="l" t="t" r="r" b="b"/>
              <a:pathLst>
                <a:path w="2824203" h="357537">
                  <a:moveTo>
                    <a:pt x="2621003" y="0"/>
                  </a:moveTo>
                  <a:lnTo>
                    <a:pt x="0" y="0"/>
                  </a:lnTo>
                  <a:lnTo>
                    <a:pt x="203200" y="357537"/>
                  </a:lnTo>
                  <a:lnTo>
                    <a:pt x="2824203" y="357537"/>
                  </a:lnTo>
                  <a:lnTo>
                    <a:pt x="2621003" y="0"/>
                  </a:lnTo>
                  <a:close/>
                </a:path>
              </a:pathLst>
            </a:custGeom>
            <a:solidFill>
              <a:srgbClr val="FFA800"/>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60"/>
                </a:lnSpc>
              </a:pPr>
            </a:p>
          </p:txBody>
        </p:sp>
      </p:grpSp>
      <p:grpSp>
        <p:nvGrpSpPr>
          <p:cNvPr id="14" name="Group 14"/>
          <p:cNvGrpSpPr/>
          <p:nvPr/>
        </p:nvGrpSpPr>
        <p:grpSpPr>
          <a:xfrm rot="-7210275">
            <a:off x="-5247125" y="2562792"/>
            <a:ext cx="8446078" cy="1006069"/>
            <a:chOff x="0" y="0"/>
            <a:chExt cx="5117672" cy="609600"/>
          </a:xfrm>
        </p:grpSpPr>
        <p:sp>
          <p:nvSpPr>
            <p:cNvPr id="15" name="Freeform 15"/>
            <p:cNvSpPr/>
            <p:nvPr/>
          </p:nvSpPr>
          <p:spPr>
            <a:xfrm>
              <a:off x="0" y="0"/>
              <a:ext cx="5117672" cy="609600"/>
            </a:xfrm>
            <a:custGeom>
              <a:avLst/>
              <a:gdLst/>
              <a:ahLst/>
              <a:cxnLst/>
              <a:rect l="l" t="t" r="r" b="b"/>
              <a:pathLst>
                <a:path w="5117672" h="609600">
                  <a:moveTo>
                    <a:pt x="4914472" y="0"/>
                  </a:moveTo>
                  <a:lnTo>
                    <a:pt x="0" y="0"/>
                  </a:lnTo>
                  <a:lnTo>
                    <a:pt x="203200" y="609600"/>
                  </a:lnTo>
                  <a:lnTo>
                    <a:pt x="5117672" y="609600"/>
                  </a:lnTo>
                  <a:lnTo>
                    <a:pt x="4914472" y="0"/>
                  </a:lnTo>
                  <a:close/>
                </a:path>
              </a:pathLst>
            </a:custGeom>
            <a:solidFill>
              <a:srgbClr val="400C6D"/>
            </a:solidFill>
          </p:spPr>
        </p:sp>
        <p:sp>
          <p:nvSpPr>
            <p:cNvPr id="16" name="TextBox 16"/>
            <p:cNvSpPr txBox="1"/>
            <p:nvPr/>
          </p:nvSpPr>
          <p:spPr>
            <a:xfrm>
              <a:off x="101600" y="-28575"/>
              <a:ext cx="609600" cy="638175"/>
            </a:xfrm>
            <a:prstGeom prst="rect">
              <a:avLst/>
            </a:prstGeom>
          </p:spPr>
          <p:txBody>
            <a:bodyPr lIns="50800" tIns="50800" rIns="50800" bIns="50800" rtlCol="0" anchor="ctr"/>
            <a:lstStyle/>
            <a:p>
              <a:pPr algn="ctr">
                <a:lnSpc>
                  <a:spcPts val="2520"/>
                </a:lnSpc>
              </a:pPr>
            </a:p>
          </p:txBody>
        </p:sp>
      </p:grpSp>
      <p:sp>
        <p:nvSpPr>
          <p:cNvPr id="17" name="Freeform 17"/>
          <p:cNvSpPr/>
          <p:nvPr/>
        </p:nvSpPr>
        <p:spPr>
          <a:xfrm rot="-3584354">
            <a:off x="-3497285" y="9112489"/>
            <a:ext cx="5563796" cy="264280"/>
          </a:xfrm>
          <a:custGeom>
            <a:avLst/>
            <a:gdLst/>
            <a:ahLst/>
            <a:cxnLst/>
            <a:rect l="l" t="t" r="r" b="b"/>
            <a:pathLst>
              <a:path w="5563796" h="264280">
                <a:moveTo>
                  <a:pt x="0" y="0"/>
                </a:moveTo>
                <a:lnTo>
                  <a:pt x="5563796" y="0"/>
                </a:lnTo>
                <a:lnTo>
                  <a:pt x="5563796" y="264280"/>
                </a:lnTo>
                <a:lnTo>
                  <a:pt x="0" y="264280"/>
                </a:lnTo>
                <a:lnTo>
                  <a:pt x="0" y="0"/>
                </a:lnTo>
                <a:close/>
              </a:path>
            </a:pathLst>
          </a:custGeom>
          <a:blipFill>
            <a:blip r:embed="rId1">
              <a:alphaModFix amt="80000"/>
            </a:blip>
            <a:stretch>
              <a:fillRect/>
            </a:stretch>
          </a:blipFill>
        </p:spPr>
      </p:sp>
      <p:sp>
        <p:nvSpPr>
          <p:cNvPr id="18" name="Freeform 18"/>
          <p:cNvSpPr/>
          <p:nvPr/>
        </p:nvSpPr>
        <p:spPr>
          <a:xfrm rot="-7205671">
            <a:off x="-3987872" y="3644727"/>
            <a:ext cx="8183005" cy="388693"/>
          </a:xfrm>
          <a:custGeom>
            <a:avLst/>
            <a:gdLst/>
            <a:ahLst/>
            <a:cxnLst/>
            <a:rect l="l" t="t" r="r" b="b"/>
            <a:pathLst>
              <a:path w="8183005" h="388693">
                <a:moveTo>
                  <a:pt x="0" y="0"/>
                </a:moveTo>
                <a:lnTo>
                  <a:pt x="8183005" y="0"/>
                </a:lnTo>
                <a:lnTo>
                  <a:pt x="8183005" y="388693"/>
                </a:lnTo>
                <a:lnTo>
                  <a:pt x="0" y="388693"/>
                </a:lnTo>
                <a:lnTo>
                  <a:pt x="0" y="0"/>
                </a:lnTo>
                <a:close/>
              </a:path>
            </a:pathLst>
          </a:custGeom>
          <a:blipFill>
            <a:blip r:embed="rId1">
              <a:alphaModFix amt="80000"/>
            </a:blip>
            <a:stretch>
              <a:fillRect/>
            </a:stretch>
          </a:blipFill>
        </p:spPr>
      </p:sp>
      <p:sp>
        <p:nvSpPr>
          <p:cNvPr id="19" name="Freeform 19"/>
          <p:cNvSpPr/>
          <p:nvPr/>
        </p:nvSpPr>
        <p:spPr>
          <a:xfrm rot="-7210488">
            <a:off x="-5911061" y="2688849"/>
            <a:ext cx="8909575" cy="423205"/>
          </a:xfrm>
          <a:custGeom>
            <a:avLst/>
            <a:gdLst/>
            <a:ahLst/>
            <a:cxnLst/>
            <a:rect l="l" t="t" r="r" b="b"/>
            <a:pathLst>
              <a:path w="8909575" h="423205">
                <a:moveTo>
                  <a:pt x="0" y="0"/>
                </a:moveTo>
                <a:lnTo>
                  <a:pt x="8909575" y="0"/>
                </a:lnTo>
                <a:lnTo>
                  <a:pt x="8909575" y="423205"/>
                </a:lnTo>
                <a:lnTo>
                  <a:pt x="0" y="423205"/>
                </a:lnTo>
                <a:lnTo>
                  <a:pt x="0" y="0"/>
                </a:lnTo>
                <a:close/>
              </a:path>
            </a:pathLst>
          </a:custGeom>
          <a:blipFill>
            <a:blip r:embed="rId1">
              <a:alphaModFix amt="80000"/>
            </a:blip>
            <a:stretch>
              <a:fillRect/>
            </a:stretch>
          </a:blipFill>
        </p:spPr>
      </p:sp>
      <p:grpSp>
        <p:nvGrpSpPr>
          <p:cNvPr id="20" name="Group 20"/>
          <p:cNvGrpSpPr/>
          <p:nvPr/>
        </p:nvGrpSpPr>
        <p:grpSpPr>
          <a:xfrm rot="0">
            <a:off x="4930564" y="248695"/>
            <a:ext cx="7654477" cy="1909774"/>
            <a:chOff x="0" y="0"/>
            <a:chExt cx="2015994" cy="502986"/>
          </a:xfrm>
        </p:grpSpPr>
        <p:sp>
          <p:nvSpPr>
            <p:cNvPr id="21" name="Freeform 21"/>
            <p:cNvSpPr/>
            <p:nvPr/>
          </p:nvSpPr>
          <p:spPr>
            <a:xfrm>
              <a:off x="0" y="0"/>
              <a:ext cx="2015994" cy="502986"/>
            </a:xfrm>
            <a:custGeom>
              <a:avLst/>
              <a:gdLst/>
              <a:ahLst/>
              <a:cxnLst/>
              <a:rect l="l" t="t" r="r" b="b"/>
              <a:pathLst>
                <a:path w="2015994" h="502986">
                  <a:moveTo>
                    <a:pt x="51583" y="0"/>
                  </a:moveTo>
                  <a:lnTo>
                    <a:pt x="1964411" y="0"/>
                  </a:lnTo>
                  <a:cubicBezTo>
                    <a:pt x="1978092" y="0"/>
                    <a:pt x="1991212" y="5435"/>
                    <a:pt x="2000886" y="15108"/>
                  </a:cubicBezTo>
                  <a:cubicBezTo>
                    <a:pt x="2010559" y="24782"/>
                    <a:pt x="2015994" y="37902"/>
                    <a:pt x="2015994" y="51583"/>
                  </a:cubicBezTo>
                  <a:lnTo>
                    <a:pt x="2015994" y="451403"/>
                  </a:lnTo>
                  <a:cubicBezTo>
                    <a:pt x="2015994" y="465084"/>
                    <a:pt x="2010559" y="478204"/>
                    <a:pt x="2000886" y="487877"/>
                  </a:cubicBezTo>
                  <a:cubicBezTo>
                    <a:pt x="1991212" y="497551"/>
                    <a:pt x="1978092" y="502986"/>
                    <a:pt x="1964411" y="502986"/>
                  </a:cubicBezTo>
                  <a:lnTo>
                    <a:pt x="51583" y="502986"/>
                  </a:lnTo>
                  <a:cubicBezTo>
                    <a:pt x="37902" y="502986"/>
                    <a:pt x="24782" y="497551"/>
                    <a:pt x="15108" y="487877"/>
                  </a:cubicBezTo>
                  <a:cubicBezTo>
                    <a:pt x="5435" y="478204"/>
                    <a:pt x="0" y="465084"/>
                    <a:pt x="0" y="451403"/>
                  </a:cubicBezTo>
                  <a:lnTo>
                    <a:pt x="0" y="51583"/>
                  </a:lnTo>
                  <a:cubicBezTo>
                    <a:pt x="0" y="37902"/>
                    <a:pt x="5435" y="24782"/>
                    <a:pt x="15108" y="15108"/>
                  </a:cubicBezTo>
                  <a:cubicBezTo>
                    <a:pt x="24782" y="5435"/>
                    <a:pt x="37902" y="0"/>
                    <a:pt x="51583" y="0"/>
                  </a:cubicBezTo>
                  <a:close/>
                </a:path>
              </a:pathLst>
            </a:custGeom>
            <a:solidFill>
              <a:srgbClr val="F7A739"/>
            </a:solidFill>
          </p:spPr>
        </p:sp>
        <p:sp>
          <p:nvSpPr>
            <p:cNvPr id="22" name="TextBox 22"/>
            <p:cNvSpPr txBox="1"/>
            <p:nvPr/>
          </p:nvSpPr>
          <p:spPr>
            <a:xfrm>
              <a:off x="0" y="-38100"/>
              <a:ext cx="812800" cy="850900"/>
            </a:xfrm>
            <a:prstGeom prst="rect">
              <a:avLst/>
            </a:prstGeom>
          </p:spPr>
          <p:txBody>
            <a:bodyPr lIns="50800" tIns="50800" rIns="50800" bIns="50800" rtlCol="0" anchor="ctr"/>
            <a:lstStyle/>
            <a:p>
              <a:pPr algn="ctr">
                <a:lnSpc>
                  <a:spcPts val="2660"/>
                </a:lnSpc>
              </a:pPr>
            </a:p>
          </p:txBody>
        </p:sp>
      </p:grpSp>
      <p:sp>
        <p:nvSpPr>
          <p:cNvPr id="23" name="TextBox 23"/>
          <p:cNvSpPr txBox="1"/>
          <p:nvPr/>
        </p:nvSpPr>
        <p:spPr>
          <a:xfrm>
            <a:off x="5033856" y="535988"/>
            <a:ext cx="7447892" cy="1325663"/>
          </a:xfrm>
          <a:prstGeom prst="rect">
            <a:avLst/>
          </a:prstGeom>
        </p:spPr>
        <p:txBody>
          <a:bodyPr lIns="0" tIns="0" rIns="0" bIns="0" rtlCol="0" anchor="t">
            <a:spAutoFit/>
          </a:bodyPr>
          <a:lstStyle/>
          <a:p>
            <a:pPr algn="ctr">
              <a:lnSpc>
                <a:spcPts val="5085"/>
              </a:lnSpc>
            </a:pPr>
            <a:r>
              <a:rPr lang="en-US" sz="4500" spc="-134">
                <a:solidFill>
                  <a:srgbClr val="000000"/>
                </a:solidFill>
                <a:latin typeface="Poppins Bold" panose="00000800000000000000"/>
              </a:rPr>
              <a:t>Peta Potensi </a:t>
            </a:r>
            <a:endParaRPr lang="en-US" sz="4500" spc="-134">
              <a:solidFill>
                <a:srgbClr val="000000"/>
              </a:solidFill>
              <a:latin typeface="Poppins Bold" panose="00000800000000000000"/>
            </a:endParaRPr>
          </a:p>
          <a:p>
            <a:pPr algn="ctr">
              <a:lnSpc>
                <a:spcPts val="5085"/>
              </a:lnSpc>
            </a:pPr>
            <a:r>
              <a:rPr lang="en-US" sz="4500" spc="-134">
                <a:solidFill>
                  <a:srgbClr val="000000"/>
                </a:solidFill>
                <a:latin typeface="Poppins Bold" panose="00000800000000000000"/>
              </a:rPr>
              <a:t>Kabupaten Blitar</a:t>
            </a:r>
            <a:endParaRPr lang="en-US" sz="4500" spc="-134">
              <a:solidFill>
                <a:srgbClr val="000000"/>
              </a:solidFill>
              <a:latin typeface="Poppins Bold" panose="00000800000000000000"/>
            </a:endParaRPr>
          </a:p>
        </p:txBody>
      </p:sp>
      <p:grpSp>
        <p:nvGrpSpPr>
          <p:cNvPr id="24" name="Group 24"/>
          <p:cNvGrpSpPr>
            <a:grpSpLocks noChangeAspect="1"/>
          </p:cNvGrpSpPr>
          <p:nvPr/>
        </p:nvGrpSpPr>
        <p:grpSpPr>
          <a:xfrm rot="0">
            <a:off x="1958323" y="2347355"/>
            <a:ext cx="7226242" cy="7226242"/>
            <a:chOff x="0" y="0"/>
            <a:chExt cx="6352032" cy="6352032"/>
          </a:xfrm>
        </p:grpSpPr>
        <p:sp>
          <p:nvSpPr>
            <p:cNvPr id="25" name="Freeform 25"/>
            <p:cNvSpPr/>
            <p:nvPr/>
          </p:nvSpPr>
          <p:spPr>
            <a:xfrm>
              <a:off x="220218" y="220218"/>
              <a:ext cx="5909564" cy="5909564"/>
            </a:xfrm>
            <a:custGeom>
              <a:avLst/>
              <a:gdLst/>
              <a:ahLst/>
              <a:cxnLst/>
              <a:rect l="l" t="t" r="r" b="b"/>
              <a:pathLst>
                <a:path w="5909564" h="5909564">
                  <a:moveTo>
                    <a:pt x="5909564" y="5909564"/>
                  </a:moveTo>
                  <a:lnTo>
                    <a:pt x="0" y="5909564"/>
                  </a:lnTo>
                  <a:lnTo>
                    <a:pt x="0" y="0"/>
                  </a:lnTo>
                  <a:lnTo>
                    <a:pt x="5909564" y="0"/>
                  </a:lnTo>
                  <a:lnTo>
                    <a:pt x="5909564" y="5909564"/>
                  </a:lnTo>
                  <a:close/>
                </a:path>
              </a:pathLst>
            </a:custGeom>
            <a:blipFill>
              <a:blip r:embed="rId2"/>
              <a:stretch>
                <a:fillRect l="-7660" r="-8032" b="-5166"/>
              </a:stretch>
            </a:blipFill>
          </p:spPr>
        </p:sp>
        <p:sp>
          <p:nvSpPr>
            <p:cNvPr id="26" name="Freeform 26"/>
            <p:cNvSpPr/>
            <p:nvPr/>
          </p:nvSpPr>
          <p:spPr>
            <a:xfrm>
              <a:off x="0" y="0"/>
              <a:ext cx="6352032" cy="6352032"/>
            </a:xfrm>
            <a:custGeom>
              <a:avLst/>
              <a:gdLst/>
              <a:ahLst/>
              <a:cxnLst/>
              <a:rect l="l" t="t" r="r" b="b"/>
              <a:pathLst>
                <a:path w="6352032" h="6352032">
                  <a:moveTo>
                    <a:pt x="6352032" y="6352032"/>
                  </a:moveTo>
                  <a:lnTo>
                    <a:pt x="0" y="6352032"/>
                  </a:lnTo>
                  <a:lnTo>
                    <a:pt x="0" y="0"/>
                  </a:lnTo>
                  <a:lnTo>
                    <a:pt x="6352032" y="0"/>
                  </a:lnTo>
                  <a:lnTo>
                    <a:pt x="6352032" y="6352032"/>
                  </a:lnTo>
                  <a:close/>
                </a:path>
              </a:pathLst>
            </a:custGeom>
            <a:blipFill>
              <a:blip r:embed="rId3"/>
              <a:stretch>
                <a:fillRect/>
              </a:stretch>
            </a:blipFill>
          </p:spPr>
        </p:sp>
      </p:grpSp>
      <p:sp>
        <p:nvSpPr>
          <p:cNvPr id="27" name="Freeform 27"/>
          <p:cNvSpPr/>
          <p:nvPr/>
        </p:nvSpPr>
        <p:spPr>
          <a:xfrm>
            <a:off x="15982363" y="0"/>
            <a:ext cx="2305637" cy="2158469"/>
          </a:xfrm>
          <a:custGeom>
            <a:avLst/>
            <a:gdLst/>
            <a:ahLst/>
            <a:cxnLst/>
            <a:rect l="l" t="t" r="r" b="b"/>
            <a:pathLst>
              <a:path w="2305637" h="2158469">
                <a:moveTo>
                  <a:pt x="0" y="0"/>
                </a:moveTo>
                <a:lnTo>
                  <a:pt x="2305637" y="0"/>
                </a:lnTo>
                <a:lnTo>
                  <a:pt x="2305637" y="2158469"/>
                </a:lnTo>
                <a:lnTo>
                  <a:pt x="0" y="2158469"/>
                </a:lnTo>
                <a:lnTo>
                  <a:pt x="0" y="0"/>
                </a:lnTo>
                <a:close/>
              </a:path>
            </a:pathLst>
          </a:custGeom>
          <a:blipFill>
            <a:blip r:embed="rId4"/>
            <a:stretch>
              <a:fillRect/>
            </a:stretch>
          </a:blipFill>
        </p:spPr>
      </p:sp>
      <p:sp>
        <p:nvSpPr>
          <p:cNvPr id="28" name="TextBox 28"/>
          <p:cNvSpPr txBox="1"/>
          <p:nvPr/>
        </p:nvSpPr>
        <p:spPr>
          <a:xfrm>
            <a:off x="9401811" y="3437076"/>
            <a:ext cx="8077543" cy="2088873"/>
          </a:xfrm>
          <a:prstGeom prst="rect">
            <a:avLst/>
          </a:prstGeom>
        </p:spPr>
        <p:txBody>
          <a:bodyPr lIns="0" tIns="0" rIns="0" bIns="0" rtlCol="0" anchor="t">
            <a:spAutoFit/>
          </a:bodyPr>
          <a:lstStyle/>
          <a:p>
            <a:pPr algn="just">
              <a:lnSpc>
                <a:spcPts val="2715"/>
              </a:lnSpc>
            </a:pPr>
            <a:r>
              <a:rPr lang="en-US" sz="2280">
                <a:solidFill>
                  <a:srgbClr val="000000"/>
                </a:solidFill>
                <a:latin typeface="Poppins Bold" panose="00000800000000000000"/>
              </a:rPr>
              <a:t>Potensi Kabupaten Blitar melimpah dan beragam.</a:t>
            </a:r>
            <a:r>
              <a:rPr lang="en-US" sz="2280">
                <a:solidFill>
                  <a:srgbClr val="000000"/>
                </a:solidFill>
                <a:latin typeface="Poppins" panose="00000500000000000000"/>
              </a:rPr>
              <a:t> Berdasarkan Perda Provinsi Jawa Timur Nomor 5 Tahun 2012 tentang Rencana Tata Ruang Wilayah (RTRW) Provinsi Jawa Timur Tahun 2011-2031, Kabupaten Blitar masuk dalam beberapa rencana pengembangan kawasan, meliputi:</a:t>
            </a:r>
            <a:endParaRPr lang="en-US" sz="2280">
              <a:solidFill>
                <a:srgbClr val="000000"/>
              </a:solidFill>
              <a:latin typeface="Poppins" panose="00000500000000000000"/>
            </a:endParaRPr>
          </a:p>
        </p:txBody>
      </p:sp>
      <p:sp>
        <p:nvSpPr>
          <p:cNvPr id="29" name="TextBox 29"/>
          <p:cNvSpPr txBox="1"/>
          <p:nvPr/>
        </p:nvSpPr>
        <p:spPr>
          <a:xfrm>
            <a:off x="9727490" y="5459274"/>
            <a:ext cx="8077543" cy="3460473"/>
          </a:xfrm>
          <a:prstGeom prst="rect">
            <a:avLst/>
          </a:prstGeom>
        </p:spPr>
        <p:txBody>
          <a:bodyPr lIns="0" tIns="0" rIns="0" bIns="0" rtlCol="0" anchor="t">
            <a:spAutoFit/>
          </a:bodyPr>
          <a:lstStyle/>
          <a:p>
            <a:pPr algn="just">
              <a:lnSpc>
                <a:spcPts val="2715"/>
              </a:lnSpc>
            </a:pPr>
          </a:p>
          <a:p>
            <a:pPr marL="492760" lvl="1" indent="-246380" algn="just">
              <a:lnSpc>
                <a:spcPts val="2715"/>
              </a:lnSpc>
              <a:buFont typeface="Arial" panose="020B0604020202020204"/>
              <a:buChar char="•"/>
            </a:pPr>
            <a:r>
              <a:rPr lang="en-US" sz="2280">
                <a:solidFill>
                  <a:srgbClr val="000000"/>
                </a:solidFill>
                <a:latin typeface="Poppins" panose="00000500000000000000"/>
              </a:rPr>
              <a:t>Pengembangan kawasan hortikultura (sentra  penghasil pisang, rambutan, dan belimbing)</a:t>
            </a:r>
            <a:endParaRPr lang="en-US" sz="2280">
              <a:solidFill>
                <a:srgbClr val="000000"/>
              </a:solidFill>
              <a:latin typeface="Poppins" panose="00000500000000000000"/>
            </a:endParaRPr>
          </a:p>
          <a:p>
            <a:pPr marL="492760" lvl="1" indent="-246380" algn="just">
              <a:lnSpc>
                <a:spcPts val="2715"/>
              </a:lnSpc>
              <a:buFont typeface="Arial" panose="020B0604020202020204"/>
              <a:buChar char="•"/>
            </a:pPr>
            <a:r>
              <a:rPr lang="en-US" sz="2280">
                <a:solidFill>
                  <a:srgbClr val="000000"/>
                </a:solidFill>
                <a:latin typeface="Poppins" panose="00000500000000000000"/>
              </a:rPr>
              <a:t>Pengembangan kawasan perkebunan (tebu, kopi, kakao, kelapa, dan nilam)</a:t>
            </a:r>
            <a:endParaRPr lang="en-US" sz="2280">
              <a:solidFill>
                <a:srgbClr val="000000"/>
              </a:solidFill>
              <a:latin typeface="Poppins" panose="00000500000000000000"/>
            </a:endParaRPr>
          </a:p>
          <a:p>
            <a:pPr marL="492760" lvl="1" indent="-246380" algn="just">
              <a:lnSpc>
                <a:spcPts val="2715"/>
              </a:lnSpc>
              <a:buFont typeface="Arial" panose="020B0604020202020204"/>
              <a:buChar char="•"/>
            </a:pPr>
            <a:r>
              <a:rPr lang="en-US" sz="2280">
                <a:solidFill>
                  <a:srgbClr val="000000"/>
                </a:solidFill>
                <a:latin typeface="Poppins" panose="00000500000000000000"/>
              </a:rPr>
              <a:t>Pengembangan kawasan sentra peternakan besar (ternak besar dan peternakan unggas)</a:t>
            </a:r>
            <a:endParaRPr lang="en-US" sz="2280">
              <a:solidFill>
                <a:srgbClr val="000000"/>
              </a:solidFill>
              <a:latin typeface="Poppins" panose="00000500000000000000"/>
            </a:endParaRPr>
          </a:p>
          <a:p>
            <a:pPr marL="492760" lvl="1" indent="-246380" algn="just">
              <a:lnSpc>
                <a:spcPts val="2715"/>
              </a:lnSpc>
              <a:buFont typeface="Arial" panose="020B0604020202020204"/>
              <a:buChar char="•"/>
            </a:pPr>
            <a:r>
              <a:rPr lang="en-US" sz="2280">
                <a:solidFill>
                  <a:srgbClr val="000000"/>
                </a:solidFill>
                <a:latin typeface="Poppins" panose="00000500000000000000"/>
              </a:rPr>
              <a:t>Pengembangan kawasan perikanan, meliputi  perikanan air tawar (budidaya ikan hias), dan perikanan air laut.</a:t>
            </a:r>
            <a:endParaRPr lang="en-US" sz="2280">
              <a:solidFill>
                <a:srgbClr val="000000"/>
              </a:solidFill>
              <a:latin typeface="Poppins" panose="0000050000000000000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0">
            <a:off x="11439750" y="-138506"/>
            <a:ext cx="7024175" cy="10557469"/>
            <a:chOff x="0" y="0"/>
            <a:chExt cx="22517100" cy="33843633"/>
          </a:xfrm>
        </p:grpSpPr>
        <p:sp>
          <p:nvSpPr>
            <p:cNvPr id="3" name="Freeform 3"/>
            <p:cNvSpPr/>
            <p:nvPr/>
          </p:nvSpPr>
          <p:spPr>
            <a:xfrm>
              <a:off x="0" y="0"/>
              <a:ext cx="22517100" cy="33843596"/>
            </a:xfrm>
            <a:custGeom>
              <a:avLst/>
              <a:gdLst/>
              <a:ahLst/>
              <a:cxnLst/>
              <a:rect l="l" t="t" r="r" b="b"/>
              <a:pathLst>
                <a:path w="22517100" h="33843596">
                  <a:moveTo>
                    <a:pt x="11753215" y="0"/>
                  </a:moveTo>
                  <a:lnTo>
                    <a:pt x="0" y="20357212"/>
                  </a:lnTo>
                  <a:lnTo>
                    <a:pt x="7786497" y="33843596"/>
                  </a:lnTo>
                  <a:lnTo>
                    <a:pt x="22517100" y="33843596"/>
                  </a:lnTo>
                  <a:lnTo>
                    <a:pt x="22517100" y="0"/>
                  </a:lnTo>
                  <a:close/>
                </a:path>
              </a:pathLst>
            </a:custGeom>
            <a:blipFill>
              <a:blip r:embed="rId1"/>
              <a:stretch>
                <a:fillRect l="-6439" r="-6439"/>
              </a:stretch>
            </a:blipFill>
          </p:spPr>
        </p:sp>
      </p:grpSp>
      <p:grpSp>
        <p:nvGrpSpPr>
          <p:cNvPr id="4" name="Group 4"/>
          <p:cNvGrpSpPr/>
          <p:nvPr/>
        </p:nvGrpSpPr>
        <p:grpSpPr>
          <a:xfrm rot="0">
            <a:off x="10990824" y="6880791"/>
            <a:ext cx="4159290" cy="3560175"/>
            <a:chOff x="0" y="0"/>
            <a:chExt cx="830882" cy="711200"/>
          </a:xfrm>
        </p:grpSpPr>
        <p:sp>
          <p:nvSpPr>
            <p:cNvPr id="5" name="Freeform 5"/>
            <p:cNvSpPr/>
            <p:nvPr/>
          </p:nvSpPr>
          <p:spPr>
            <a:xfrm>
              <a:off x="0" y="0"/>
              <a:ext cx="830882" cy="711200"/>
            </a:xfrm>
            <a:custGeom>
              <a:avLst/>
              <a:gdLst/>
              <a:ahLst/>
              <a:cxnLst/>
              <a:rect l="l" t="t" r="r" b="b"/>
              <a:pathLst>
                <a:path w="830882" h="711200">
                  <a:moveTo>
                    <a:pt x="415441" y="0"/>
                  </a:moveTo>
                  <a:lnTo>
                    <a:pt x="830882" y="711200"/>
                  </a:lnTo>
                  <a:lnTo>
                    <a:pt x="0" y="711200"/>
                  </a:lnTo>
                  <a:lnTo>
                    <a:pt x="415441" y="0"/>
                  </a:lnTo>
                  <a:close/>
                </a:path>
              </a:pathLst>
            </a:custGeom>
            <a:solidFill>
              <a:srgbClr val="FFA800"/>
            </a:solidFill>
          </p:spPr>
        </p:sp>
        <p:sp>
          <p:nvSpPr>
            <p:cNvPr id="6" name="TextBox 6"/>
            <p:cNvSpPr txBox="1"/>
            <p:nvPr/>
          </p:nvSpPr>
          <p:spPr>
            <a:xfrm>
              <a:off x="127000" y="292100"/>
              <a:ext cx="558800" cy="368300"/>
            </a:xfrm>
            <a:prstGeom prst="rect">
              <a:avLst/>
            </a:prstGeom>
          </p:spPr>
          <p:txBody>
            <a:bodyPr lIns="50800" tIns="50800" rIns="50800" bIns="50800" rtlCol="0" anchor="ctr"/>
            <a:lstStyle/>
            <a:p>
              <a:pPr algn="ctr">
                <a:lnSpc>
                  <a:spcPts val="2660"/>
                </a:lnSpc>
              </a:pPr>
            </a:p>
          </p:txBody>
        </p:sp>
      </p:grpSp>
      <p:grpSp>
        <p:nvGrpSpPr>
          <p:cNvPr id="7" name="Group 7"/>
          <p:cNvGrpSpPr/>
          <p:nvPr/>
        </p:nvGrpSpPr>
        <p:grpSpPr>
          <a:xfrm rot="3576229">
            <a:off x="9308439" y="8410409"/>
            <a:ext cx="8627968" cy="1374531"/>
            <a:chOff x="0" y="0"/>
            <a:chExt cx="2272387" cy="362016"/>
          </a:xfrm>
        </p:grpSpPr>
        <p:sp>
          <p:nvSpPr>
            <p:cNvPr id="8" name="Freeform 8"/>
            <p:cNvSpPr/>
            <p:nvPr/>
          </p:nvSpPr>
          <p:spPr>
            <a:xfrm>
              <a:off x="0" y="0"/>
              <a:ext cx="2272386" cy="362016"/>
            </a:xfrm>
            <a:custGeom>
              <a:avLst/>
              <a:gdLst/>
              <a:ahLst/>
              <a:cxnLst/>
              <a:rect l="l" t="t" r="r" b="b"/>
              <a:pathLst>
                <a:path w="2272386" h="362016">
                  <a:moveTo>
                    <a:pt x="2069186" y="0"/>
                  </a:moveTo>
                  <a:lnTo>
                    <a:pt x="0" y="0"/>
                  </a:lnTo>
                  <a:lnTo>
                    <a:pt x="203200" y="362016"/>
                  </a:lnTo>
                  <a:lnTo>
                    <a:pt x="2272386" y="362016"/>
                  </a:lnTo>
                  <a:lnTo>
                    <a:pt x="2069186" y="0"/>
                  </a:lnTo>
                  <a:close/>
                </a:path>
              </a:pathLst>
            </a:custGeom>
            <a:solidFill>
              <a:srgbClr val="400C6D"/>
            </a:solidFill>
          </p:spPr>
        </p:sp>
        <p:sp>
          <p:nvSpPr>
            <p:cNvPr id="9" name="TextBox 9"/>
            <p:cNvSpPr txBox="1"/>
            <p:nvPr/>
          </p:nvSpPr>
          <p:spPr>
            <a:xfrm>
              <a:off x="101600" y="-38100"/>
              <a:ext cx="609600" cy="647700"/>
            </a:xfrm>
            <a:prstGeom prst="rect">
              <a:avLst/>
            </a:prstGeom>
          </p:spPr>
          <p:txBody>
            <a:bodyPr lIns="50800" tIns="50800" rIns="50800" bIns="50800" rtlCol="0" anchor="ctr"/>
            <a:lstStyle/>
            <a:p>
              <a:pPr algn="ctr">
                <a:lnSpc>
                  <a:spcPts val="2660"/>
                </a:lnSpc>
              </a:pPr>
            </a:p>
          </p:txBody>
        </p:sp>
      </p:grpSp>
      <p:grpSp>
        <p:nvGrpSpPr>
          <p:cNvPr id="10" name="Group 10"/>
          <p:cNvGrpSpPr/>
          <p:nvPr/>
        </p:nvGrpSpPr>
        <p:grpSpPr>
          <a:xfrm rot="-10800000">
            <a:off x="11789625" y="-1410443"/>
            <a:ext cx="3189361" cy="2729957"/>
            <a:chOff x="0" y="0"/>
            <a:chExt cx="830882" cy="711200"/>
          </a:xfrm>
        </p:grpSpPr>
        <p:sp>
          <p:nvSpPr>
            <p:cNvPr id="11" name="Freeform 11"/>
            <p:cNvSpPr/>
            <p:nvPr/>
          </p:nvSpPr>
          <p:spPr>
            <a:xfrm>
              <a:off x="0" y="0"/>
              <a:ext cx="830882" cy="711200"/>
            </a:xfrm>
            <a:custGeom>
              <a:avLst/>
              <a:gdLst/>
              <a:ahLst/>
              <a:cxnLst/>
              <a:rect l="l" t="t" r="r" b="b"/>
              <a:pathLst>
                <a:path w="830882" h="711200">
                  <a:moveTo>
                    <a:pt x="415441" y="0"/>
                  </a:moveTo>
                  <a:lnTo>
                    <a:pt x="830882" y="711200"/>
                  </a:lnTo>
                  <a:lnTo>
                    <a:pt x="0" y="711200"/>
                  </a:lnTo>
                  <a:lnTo>
                    <a:pt x="415441" y="0"/>
                  </a:lnTo>
                  <a:close/>
                </a:path>
              </a:pathLst>
            </a:custGeom>
            <a:solidFill>
              <a:srgbClr val="400C6D"/>
            </a:solidFill>
          </p:spPr>
        </p:sp>
        <p:sp>
          <p:nvSpPr>
            <p:cNvPr id="12" name="TextBox 12"/>
            <p:cNvSpPr txBox="1"/>
            <p:nvPr/>
          </p:nvSpPr>
          <p:spPr>
            <a:xfrm>
              <a:off x="127000" y="292100"/>
              <a:ext cx="558800" cy="368300"/>
            </a:xfrm>
            <a:prstGeom prst="rect">
              <a:avLst/>
            </a:prstGeom>
          </p:spPr>
          <p:txBody>
            <a:bodyPr lIns="50800" tIns="50800" rIns="50800" bIns="50800" rtlCol="0" anchor="ctr"/>
            <a:lstStyle/>
            <a:p>
              <a:pPr algn="ctr">
                <a:lnSpc>
                  <a:spcPts val="2660"/>
                </a:lnSpc>
              </a:pPr>
            </a:p>
          </p:txBody>
        </p:sp>
      </p:grpSp>
      <p:grpSp>
        <p:nvGrpSpPr>
          <p:cNvPr id="13" name="Group 13"/>
          <p:cNvGrpSpPr/>
          <p:nvPr/>
        </p:nvGrpSpPr>
        <p:grpSpPr>
          <a:xfrm rot="-3593534">
            <a:off x="9534370" y="654769"/>
            <a:ext cx="9007724" cy="1452800"/>
            <a:chOff x="0" y="0"/>
            <a:chExt cx="2199494" cy="354743"/>
          </a:xfrm>
        </p:grpSpPr>
        <p:sp>
          <p:nvSpPr>
            <p:cNvPr id="14" name="Freeform 14"/>
            <p:cNvSpPr/>
            <p:nvPr/>
          </p:nvSpPr>
          <p:spPr>
            <a:xfrm>
              <a:off x="0" y="0"/>
              <a:ext cx="2199494" cy="354743"/>
            </a:xfrm>
            <a:custGeom>
              <a:avLst/>
              <a:gdLst/>
              <a:ahLst/>
              <a:cxnLst/>
              <a:rect l="l" t="t" r="r" b="b"/>
              <a:pathLst>
                <a:path w="2199494" h="354743">
                  <a:moveTo>
                    <a:pt x="203200" y="0"/>
                  </a:moveTo>
                  <a:lnTo>
                    <a:pt x="2199494" y="0"/>
                  </a:lnTo>
                  <a:lnTo>
                    <a:pt x="1996294" y="354743"/>
                  </a:lnTo>
                  <a:lnTo>
                    <a:pt x="0" y="354743"/>
                  </a:lnTo>
                  <a:lnTo>
                    <a:pt x="203200" y="0"/>
                  </a:lnTo>
                  <a:close/>
                </a:path>
              </a:pathLst>
            </a:custGeom>
            <a:solidFill>
              <a:srgbClr val="FFA800"/>
            </a:solidFill>
          </p:spPr>
        </p:sp>
        <p:sp>
          <p:nvSpPr>
            <p:cNvPr id="15" name="TextBox 15"/>
            <p:cNvSpPr txBox="1"/>
            <p:nvPr/>
          </p:nvSpPr>
          <p:spPr>
            <a:xfrm>
              <a:off x="101600" y="-38100"/>
              <a:ext cx="609600" cy="647700"/>
            </a:xfrm>
            <a:prstGeom prst="rect">
              <a:avLst/>
            </a:prstGeom>
          </p:spPr>
          <p:txBody>
            <a:bodyPr lIns="50800" tIns="50800" rIns="50800" bIns="50800" rtlCol="0" anchor="ctr"/>
            <a:lstStyle/>
            <a:p>
              <a:pPr algn="ctr">
                <a:lnSpc>
                  <a:spcPts val="2660"/>
                </a:lnSpc>
              </a:pPr>
            </a:p>
          </p:txBody>
        </p:sp>
      </p:grpSp>
      <p:grpSp>
        <p:nvGrpSpPr>
          <p:cNvPr id="16" name="Group 16"/>
          <p:cNvGrpSpPr/>
          <p:nvPr/>
        </p:nvGrpSpPr>
        <p:grpSpPr>
          <a:xfrm rot="3576229">
            <a:off x="10644977" y="7573943"/>
            <a:ext cx="7460462" cy="975018"/>
            <a:chOff x="0" y="0"/>
            <a:chExt cx="2770010" cy="362016"/>
          </a:xfrm>
        </p:grpSpPr>
        <p:sp>
          <p:nvSpPr>
            <p:cNvPr id="17" name="Freeform 17"/>
            <p:cNvSpPr/>
            <p:nvPr/>
          </p:nvSpPr>
          <p:spPr>
            <a:xfrm>
              <a:off x="0" y="0"/>
              <a:ext cx="2770010" cy="362016"/>
            </a:xfrm>
            <a:custGeom>
              <a:avLst/>
              <a:gdLst/>
              <a:ahLst/>
              <a:cxnLst/>
              <a:rect l="l" t="t" r="r" b="b"/>
              <a:pathLst>
                <a:path w="2770010" h="362016">
                  <a:moveTo>
                    <a:pt x="2566810" y="0"/>
                  </a:moveTo>
                  <a:lnTo>
                    <a:pt x="0" y="0"/>
                  </a:lnTo>
                  <a:lnTo>
                    <a:pt x="203200" y="362016"/>
                  </a:lnTo>
                  <a:lnTo>
                    <a:pt x="2770010" y="362016"/>
                  </a:lnTo>
                  <a:lnTo>
                    <a:pt x="2566810" y="0"/>
                  </a:lnTo>
                  <a:close/>
                </a:path>
              </a:pathLst>
            </a:custGeom>
            <a:solidFill>
              <a:srgbClr val="FFA800">
                <a:alpha val="72941"/>
              </a:srgbClr>
            </a:solidFill>
          </p:spPr>
        </p:sp>
        <p:sp>
          <p:nvSpPr>
            <p:cNvPr id="18" name="TextBox 18"/>
            <p:cNvSpPr txBox="1"/>
            <p:nvPr/>
          </p:nvSpPr>
          <p:spPr>
            <a:xfrm>
              <a:off x="101600" y="-38100"/>
              <a:ext cx="609600" cy="647700"/>
            </a:xfrm>
            <a:prstGeom prst="rect">
              <a:avLst/>
            </a:prstGeom>
          </p:spPr>
          <p:txBody>
            <a:bodyPr lIns="50800" tIns="50800" rIns="50800" bIns="50800" rtlCol="0" anchor="ctr"/>
            <a:lstStyle/>
            <a:p>
              <a:pPr algn="ctr">
                <a:lnSpc>
                  <a:spcPts val="2660"/>
                </a:lnSpc>
              </a:pPr>
            </a:p>
          </p:txBody>
        </p:sp>
      </p:grpSp>
      <p:grpSp>
        <p:nvGrpSpPr>
          <p:cNvPr id="19" name="Group 19"/>
          <p:cNvGrpSpPr/>
          <p:nvPr/>
        </p:nvGrpSpPr>
        <p:grpSpPr>
          <a:xfrm rot="-3593534">
            <a:off x="9133756" y="1694206"/>
            <a:ext cx="10241790" cy="1007683"/>
            <a:chOff x="0" y="0"/>
            <a:chExt cx="3605500" cy="354743"/>
          </a:xfrm>
        </p:grpSpPr>
        <p:sp>
          <p:nvSpPr>
            <p:cNvPr id="20" name="Freeform 20"/>
            <p:cNvSpPr/>
            <p:nvPr/>
          </p:nvSpPr>
          <p:spPr>
            <a:xfrm>
              <a:off x="0" y="0"/>
              <a:ext cx="3605500" cy="354743"/>
            </a:xfrm>
            <a:custGeom>
              <a:avLst/>
              <a:gdLst/>
              <a:ahLst/>
              <a:cxnLst/>
              <a:rect l="l" t="t" r="r" b="b"/>
              <a:pathLst>
                <a:path w="3605500" h="354743">
                  <a:moveTo>
                    <a:pt x="203200" y="0"/>
                  </a:moveTo>
                  <a:lnTo>
                    <a:pt x="3605500" y="0"/>
                  </a:lnTo>
                  <a:lnTo>
                    <a:pt x="3402300" y="354743"/>
                  </a:lnTo>
                  <a:lnTo>
                    <a:pt x="0" y="354743"/>
                  </a:lnTo>
                  <a:lnTo>
                    <a:pt x="203200" y="0"/>
                  </a:lnTo>
                  <a:close/>
                </a:path>
              </a:pathLst>
            </a:custGeom>
            <a:solidFill>
              <a:srgbClr val="400C6D"/>
            </a:solidFill>
          </p:spPr>
        </p:sp>
        <p:sp>
          <p:nvSpPr>
            <p:cNvPr id="21" name="TextBox 21"/>
            <p:cNvSpPr txBox="1"/>
            <p:nvPr/>
          </p:nvSpPr>
          <p:spPr>
            <a:xfrm>
              <a:off x="101600" y="-38100"/>
              <a:ext cx="609600" cy="647700"/>
            </a:xfrm>
            <a:prstGeom prst="rect">
              <a:avLst/>
            </a:prstGeom>
          </p:spPr>
          <p:txBody>
            <a:bodyPr lIns="50800" tIns="50800" rIns="50800" bIns="50800" rtlCol="0" anchor="ctr"/>
            <a:lstStyle/>
            <a:p>
              <a:pPr algn="ctr">
                <a:lnSpc>
                  <a:spcPts val="2660"/>
                </a:lnSpc>
              </a:pPr>
            </a:p>
          </p:txBody>
        </p:sp>
      </p:grpSp>
      <p:sp>
        <p:nvSpPr>
          <p:cNvPr id="22" name="Freeform 22"/>
          <p:cNvSpPr/>
          <p:nvPr/>
        </p:nvSpPr>
        <p:spPr>
          <a:xfrm rot="3568118">
            <a:off x="11125585" y="8342630"/>
            <a:ext cx="5563796" cy="264280"/>
          </a:xfrm>
          <a:custGeom>
            <a:avLst/>
            <a:gdLst/>
            <a:ahLst/>
            <a:cxnLst/>
            <a:rect l="l" t="t" r="r" b="b"/>
            <a:pathLst>
              <a:path w="5563796" h="264280">
                <a:moveTo>
                  <a:pt x="0" y="0"/>
                </a:moveTo>
                <a:lnTo>
                  <a:pt x="5563796" y="0"/>
                </a:lnTo>
                <a:lnTo>
                  <a:pt x="5563796" y="264280"/>
                </a:lnTo>
                <a:lnTo>
                  <a:pt x="0" y="264280"/>
                </a:lnTo>
                <a:lnTo>
                  <a:pt x="0" y="0"/>
                </a:lnTo>
                <a:close/>
              </a:path>
            </a:pathLst>
          </a:custGeom>
          <a:blipFill>
            <a:blip r:embed="rId2">
              <a:alphaModFix amt="80000"/>
            </a:blip>
            <a:stretch>
              <a:fillRect/>
            </a:stretch>
          </a:blipFill>
        </p:spPr>
      </p:sp>
      <p:sp>
        <p:nvSpPr>
          <p:cNvPr id="23" name="Freeform 23"/>
          <p:cNvSpPr/>
          <p:nvPr/>
        </p:nvSpPr>
        <p:spPr>
          <a:xfrm rot="7206049">
            <a:off x="9897247" y="1915789"/>
            <a:ext cx="7287332" cy="346148"/>
          </a:xfrm>
          <a:custGeom>
            <a:avLst/>
            <a:gdLst/>
            <a:ahLst/>
            <a:cxnLst/>
            <a:rect l="l" t="t" r="r" b="b"/>
            <a:pathLst>
              <a:path w="7287332" h="346148">
                <a:moveTo>
                  <a:pt x="0" y="0"/>
                </a:moveTo>
                <a:lnTo>
                  <a:pt x="7287332" y="0"/>
                </a:lnTo>
                <a:lnTo>
                  <a:pt x="7287332" y="346148"/>
                </a:lnTo>
                <a:lnTo>
                  <a:pt x="0" y="346148"/>
                </a:lnTo>
                <a:lnTo>
                  <a:pt x="0" y="0"/>
                </a:lnTo>
                <a:close/>
              </a:path>
            </a:pathLst>
          </a:custGeom>
          <a:blipFill>
            <a:blip r:embed="rId2">
              <a:alphaModFix amt="80000"/>
            </a:blip>
            <a:stretch>
              <a:fillRect/>
            </a:stretch>
          </a:blipFill>
        </p:spPr>
      </p:sp>
      <p:sp>
        <p:nvSpPr>
          <p:cNvPr id="24" name="Freeform 24"/>
          <p:cNvSpPr/>
          <p:nvPr/>
        </p:nvSpPr>
        <p:spPr>
          <a:xfrm rot="7206049">
            <a:off x="10390675" y="2265423"/>
            <a:ext cx="8145785" cy="386925"/>
          </a:xfrm>
          <a:custGeom>
            <a:avLst/>
            <a:gdLst/>
            <a:ahLst/>
            <a:cxnLst/>
            <a:rect l="l" t="t" r="r" b="b"/>
            <a:pathLst>
              <a:path w="8145785" h="386925">
                <a:moveTo>
                  <a:pt x="0" y="0"/>
                </a:moveTo>
                <a:lnTo>
                  <a:pt x="8145785" y="0"/>
                </a:lnTo>
                <a:lnTo>
                  <a:pt x="8145785" y="386925"/>
                </a:lnTo>
                <a:lnTo>
                  <a:pt x="0" y="386925"/>
                </a:lnTo>
                <a:lnTo>
                  <a:pt x="0" y="0"/>
                </a:lnTo>
                <a:close/>
              </a:path>
            </a:pathLst>
          </a:custGeom>
          <a:blipFill>
            <a:blip r:embed="rId2">
              <a:alphaModFix amt="80000"/>
            </a:blip>
            <a:stretch>
              <a:fillRect/>
            </a:stretch>
          </a:blipFill>
        </p:spPr>
      </p:sp>
      <p:grpSp>
        <p:nvGrpSpPr>
          <p:cNvPr id="25" name="Group 25"/>
          <p:cNvGrpSpPr/>
          <p:nvPr/>
        </p:nvGrpSpPr>
        <p:grpSpPr>
          <a:xfrm rot="0">
            <a:off x="1906762" y="523249"/>
            <a:ext cx="7654477" cy="1909774"/>
            <a:chOff x="0" y="0"/>
            <a:chExt cx="2015994" cy="502986"/>
          </a:xfrm>
        </p:grpSpPr>
        <p:sp>
          <p:nvSpPr>
            <p:cNvPr id="26" name="Freeform 26"/>
            <p:cNvSpPr/>
            <p:nvPr/>
          </p:nvSpPr>
          <p:spPr>
            <a:xfrm>
              <a:off x="0" y="0"/>
              <a:ext cx="2015994" cy="502986"/>
            </a:xfrm>
            <a:custGeom>
              <a:avLst/>
              <a:gdLst/>
              <a:ahLst/>
              <a:cxnLst/>
              <a:rect l="l" t="t" r="r" b="b"/>
              <a:pathLst>
                <a:path w="2015994" h="502986">
                  <a:moveTo>
                    <a:pt x="51583" y="0"/>
                  </a:moveTo>
                  <a:lnTo>
                    <a:pt x="1964411" y="0"/>
                  </a:lnTo>
                  <a:cubicBezTo>
                    <a:pt x="1978092" y="0"/>
                    <a:pt x="1991212" y="5435"/>
                    <a:pt x="2000886" y="15108"/>
                  </a:cubicBezTo>
                  <a:cubicBezTo>
                    <a:pt x="2010559" y="24782"/>
                    <a:pt x="2015994" y="37902"/>
                    <a:pt x="2015994" y="51583"/>
                  </a:cubicBezTo>
                  <a:lnTo>
                    <a:pt x="2015994" y="451403"/>
                  </a:lnTo>
                  <a:cubicBezTo>
                    <a:pt x="2015994" y="465084"/>
                    <a:pt x="2010559" y="478204"/>
                    <a:pt x="2000886" y="487877"/>
                  </a:cubicBezTo>
                  <a:cubicBezTo>
                    <a:pt x="1991212" y="497551"/>
                    <a:pt x="1978092" y="502986"/>
                    <a:pt x="1964411" y="502986"/>
                  </a:cubicBezTo>
                  <a:lnTo>
                    <a:pt x="51583" y="502986"/>
                  </a:lnTo>
                  <a:cubicBezTo>
                    <a:pt x="37902" y="502986"/>
                    <a:pt x="24782" y="497551"/>
                    <a:pt x="15108" y="487877"/>
                  </a:cubicBezTo>
                  <a:cubicBezTo>
                    <a:pt x="5435" y="478204"/>
                    <a:pt x="0" y="465084"/>
                    <a:pt x="0" y="451403"/>
                  </a:cubicBezTo>
                  <a:lnTo>
                    <a:pt x="0" y="51583"/>
                  </a:lnTo>
                  <a:cubicBezTo>
                    <a:pt x="0" y="37902"/>
                    <a:pt x="5435" y="24782"/>
                    <a:pt x="15108" y="15108"/>
                  </a:cubicBezTo>
                  <a:cubicBezTo>
                    <a:pt x="24782" y="5435"/>
                    <a:pt x="37902" y="0"/>
                    <a:pt x="51583" y="0"/>
                  </a:cubicBezTo>
                  <a:close/>
                </a:path>
              </a:pathLst>
            </a:custGeom>
            <a:solidFill>
              <a:srgbClr val="F7A739"/>
            </a:solidFill>
          </p:spPr>
        </p:sp>
        <p:sp>
          <p:nvSpPr>
            <p:cNvPr id="27" name="TextBox 27"/>
            <p:cNvSpPr txBox="1"/>
            <p:nvPr/>
          </p:nvSpPr>
          <p:spPr>
            <a:xfrm>
              <a:off x="0" y="-38100"/>
              <a:ext cx="812800" cy="850900"/>
            </a:xfrm>
            <a:prstGeom prst="rect">
              <a:avLst/>
            </a:prstGeom>
          </p:spPr>
          <p:txBody>
            <a:bodyPr lIns="50800" tIns="50800" rIns="50800" bIns="50800" rtlCol="0" anchor="ctr"/>
            <a:lstStyle/>
            <a:p>
              <a:pPr algn="ctr">
                <a:lnSpc>
                  <a:spcPts val="2660"/>
                </a:lnSpc>
              </a:pPr>
            </a:p>
          </p:txBody>
        </p:sp>
      </p:grpSp>
      <p:sp>
        <p:nvSpPr>
          <p:cNvPr id="28" name="Freeform 28"/>
          <p:cNvSpPr/>
          <p:nvPr/>
        </p:nvSpPr>
        <p:spPr>
          <a:xfrm>
            <a:off x="714755" y="2519271"/>
            <a:ext cx="10435817" cy="7120559"/>
          </a:xfrm>
          <a:custGeom>
            <a:avLst/>
            <a:gdLst/>
            <a:ahLst/>
            <a:cxnLst/>
            <a:rect l="l" t="t" r="r" b="b"/>
            <a:pathLst>
              <a:path w="10435817" h="7120559">
                <a:moveTo>
                  <a:pt x="0" y="0"/>
                </a:moveTo>
                <a:lnTo>
                  <a:pt x="10435817" y="0"/>
                </a:lnTo>
                <a:lnTo>
                  <a:pt x="10435817" y="7120559"/>
                </a:lnTo>
                <a:lnTo>
                  <a:pt x="0" y="7120559"/>
                </a:lnTo>
                <a:lnTo>
                  <a:pt x="0" y="0"/>
                </a:lnTo>
                <a:close/>
              </a:path>
            </a:pathLst>
          </a:custGeom>
          <a:blipFill>
            <a:blip r:embed="rId3"/>
            <a:stretch>
              <a:fillRect l="-55515" t="-60854" r="-65092" b="-21013"/>
            </a:stretch>
          </a:blipFill>
        </p:spPr>
      </p:sp>
      <p:sp>
        <p:nvSpPr>
          <p:cNvPr id="29" name="Freeform 29"/>
          <p:cNvSpPr/>
          <p:nvPr/>
        </p:nvSpPr>
        <p:spPr>
          <a:xfrm>
            <a:off x="11251221" y="338548"/>
            <a:ext cx="1028700" cy="963038"/>
          </a:xfrm>
          <a:custGeom>
            <a:avLst/>
            <a:gdLst/>
            <a:ahLst/>
            <a:cxnLst/>
            <a:rect l="l" t="t" r="r" b="b"/>
            <a:pathLst>
              <a:path w="1028700" h="963038">
                <a:moveTo>
                  <a:pt x="0" y="0"/>
                </a:moveTo>
                <a:lnTo>
                  <a:pt x="1028700" y="0"/>
                </a:lnTo>
                <a:lnTo>
                  <a:pt x="1028700" y="963038"/>
                </a:lnTo>
                <a:lnTo>
                  <a:pt x="0" y="963038"/>
                </a:lnTo>
                <a:lnTo>
                  <a:pt x="0" y="0"/>
                </a:lnTo>
                <a:close/>
              </a:path>
            </a:pathLst>
          </a:custGeom>
          <a:blipFill>
            <a:blip r:embed="rId4"/>
            <a:stretch>
              <a:fillRect/>
            </a:stretch>
          </a:blipFill>
        </p:spPr>
      </p:sp>
      <p:sp>
        <p:nvSpPr>
          <p:cNvPr id="30" name="TextBox 30"/>
          <p:cNvSpPr txBox="1"/>
          <p:nvPr/>
        </p:nvSpPr>
        <p:spPr>
          <a:xfrm>
            <a:off x="2010055" y="810542"/>
            <a:ext cx="7447892" cy="1325880"/>
          </a:xfrm>
          <a:prstGeom prst="rect">
            <a:avLst/>
          </a:prstGeom>
        </p:spPr>
        <p:txBody>
          <a:bodyPr lIns="0" tIns="0" rIns="0" bIns="0" rtlCol="0" anchor="t">
            <a:spAutoFit/>
          </a:bodyPr>
          <a:lstStyle/>
          <a:p>
            <a:pPr algn="ctr">
              <a:lnSpc>
                <a:spcPts val="5085"/>
              </a:lnSpc>
            </a:pPr>
            <a:r>
              <a:rPr lang="en-US" sz="4500" spc="-134">
                <a:solidFill>
                  <a:srgbClr val="000000"/>
                </a:solidFill>
                <a:latin typeface="Poppins Bold" panose="00000800000000000000"/>
              </a:rPr>
              <a:t>Potensi Buah - Buahan Tahunan Kabupaten Blitar</a:t>
            </a:r>
            <a:endParaRPr lang="en-US" sz="4500" spc="-134">
              <a:solidFill>
                <a:srgbClr val="000000"/>
              </a:solidFill>
              <a:latin typeface="Poppins Bold" panose="00000800000000000000"/>
            </a:endParaRPr>
          </a:p>
        </p:txBody>
      </p:sp>
      <p:sp>
        <p:nvSpPr>
          <p:cNvPr id="31" name="TextBox 31"/>
          <p:cNvSpPr txBox="1"/>
          <p:nvPr/>
        </p:nvSpPr>
        <p:spPr>
          <a:xfrm>
            <a:off x="587503" y="9620780"/>
            <a:ext cx="10690322" cy="316865"/>
          </a:xfrm>
          <a:prstGeom prst="rect">
            <a:avLst/>
          </a:prstGeom>
        </p:spPr>
        <p:txBody>
          <a:bodyPr lIns="0" tIns="0" rIns="0" bIns="0" rtlCol="0" anchor="t">
            <a:spAutoFit/>
          </a:bodyPr>
          <a:lstStyle/>
          <a:p>
            <a:pPr algn="ctr">
              <a:lnSpc>
                <a:spcPts val="2380"/>
              </a:lnSpc>
            </a:pPr>
            <a:r>
              <a:rPr lang="en-US" sz="2000">
                <a:solidFill>
                  <a:srgbClr val="000000"/>
                </a:solidFill>
                <a:latin typeface="Poppins Bold" panose="00000800000000000000"/>
              </a:rPr>
              <a:t>Tabel Produksi Buah-Buahan Tahunan di Kabupaten Blitar (kuintal), 2019-2022</a:t>
            </a:r>
            <a:endParaRPr lang="en-US" sz="2000">
              <a:solidFill>
                <a:srgbClr val="000000"/>
              </a:solidFill>
              <a:latin typeface="Poppins Bold" panose="0000080000000000000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16335589" y="7025447"/>
            <a:ext cx="4159290" cy="3560175"/>
            <a:chOff x="0" y="0"/>
            <a:chExt cx="830882" cy="711200"/>
          </a:xfrm>
        </p:grpSpPr>
        <p:sp>
          <p:nvSpPr>
            <p:cNvPr id="3" name="Freeform 3"/>
            <p:cNvSpPr/>
            <p:nvPr/>
          </p:nvSpPr>
          <p:spPr>
            <a:xfrm>
              <a:off x="0" y="0"/>
              <a:ext cx="830882" cy="711200"/>
            </a:xfrm>
            <a:custGeom>
              <a:avLst/>
              <a:gdLst/>
              <a:ahLst/>
              <a:cxnLst/>
              <a:rect l="l" t="t" r="r" b="b"/>
              <a:pathLst>
                <a:path w="830882" h="711200">
                  <a:moveTo>
                    <a:pt x="415441" y="0"/>
                  </a:moveTo>
                  <a:lnTo>
                    <a:pt x="830882" y="711200"/>
                  </a:lnTo>
                  <a:lnTo>
                    <a:pt x="0" y="711200"/>
                  </a:lnTo>
                  <a:lnTo>
                    <a:pt x="415441" y="0"/>
                  </a:lnTo>
                  <a:close/>
                </a:path>
              </a:pathLst>
            </a:custGeom>
            <a:solidFill>
              <a:srgbClr val="FFA800"/>
            </a:solidFill>
          </p:spPr>
        </p:sp>
        <p:sp>
          <p:nvSpPr>
            <p:cNvPr id="4" name="TextBox 4"/>
            <p:cNvSpPr txBox="1"/>
            <p:nvPr/>
          </p:nvSpPr>
          <p:spPr>
            <a:xfrm>
              <a:off x="127000" y="292100"/>
              <a:ext cx="558800" cy="368300"/>
            </a:xfrm>
            <a:prstGeom prst="rect">
              <a:avLst/>
            </a:prstGeom>
          </p:spPr>
          <p:txBody>
            <a:bodyPr lIns="50800" tIns="50800" rIns="50800" bIns="50800" rtlCol="0" anchor="ctr"/>
            <a:lstStyle/>
            <a:p>
              <a:pPr algn="ctr">
                <a:lnSpc>
                  <a:spcPts val="2660"/>
                </a:lnSpc>
              </a:pPr>
            </a:p>
          </p:txBody>
        </p:sp>
      </p:grpSp>
      <p:grpSp>
        <p:nvGrpSpPr>
          <p:cNvPr id="5" name="Group 5"/>
          <p:cNvGrpSpPr/>
          <p:nvPr/>
        </p:nvGrpSpPr>
        <p:grpSpPr>
          <a:xfrm rot="3576229">
            <a:off x="13816189" y="8118269"/>
            <a:ext cx="8627968" cy="1374531"/>
            <a:chOff x="0" y="0"/>
            <a:chExt cx="2272387" cy="362016"/>
          </a:xfrm>
        </p:grpSpPr>
        <p:sp>
          <p:nvSpPr>
            <p:cNvPr id="6" name="Freeform 6"/>
            <p:cNvSpPr/>
            <p:nvPr/>
          </p:nvSpPr>
          <p:spPr>
            <a:xfrm>
              <a:off x="0" y="0"/>
              <a:ext cx="2272386" cy="362016"/>
            </a:xfrm>
            <a:custGeom>
              <a:avLst/>
              <a:gdLst/>
              <a:ahLst/>
              <a:cxnLst/>
              <a:rect l="l" t="t" r="r" b="b"/>
              <a:pathLst>
                <a:path w="2272386" h="362016">
                  <a:moveTo>
                    <a:pt x="2069186" y="0"/>
                  </a:moveTo>
                  <a:lnTo>
                    <a:pt x="0" y="0"/>
                  </a:lnTo>
                  <a:lnTo>
                    <a:pt x="203200" y="362016"/>
                  </a:lnTo>
                  <a:lnTo>
                    <a:pt x="2272386" y="362016"/>
                  </a:lnTo>
                  <a:lnTo>
                    <a:pt x="2069186" y="0"/>
                  </a:lnTo>
                  <a:close/>
                </a:path>
              </a:pathLst>
            </a:custGeom>
            <a:solidFill>
              <a:srgbClr val="400C6D"/>
            </a:solidFill>
          </p:spPr>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60"/>
                </a:lnSpc>
              </a:pPr>
            </a:p>
          </p:txBody>
        </p:sp>
      </p:grpSp>
      <p:grpSp>
        <p:nvGrpSpPr>
          <p:cNvPr id="8" name="Group 8"/>
          <p:cNvGrpSpPr/>
          <p:nvPr/>
        </p:nvGrpSpPr>
        <p:grpSpPr>
          <a:xfrm rot="-10800000">
            <a:off x="16297376" y="-1702583"/>
            <a:ext cx="3189361" cy="2729957"/>
            <a:chOff x="0" y="0"/>
            <a:chExt cx="830882" cy="711200"/>
          </a:xfrm>
        </p:grpSpPr>
        <p:sp>
          <p:nvSpPr>
            <p:cNvPr id="9" name="Freeform 9"/>
            <p:cNvSpPr/>
            <p:nvPr/>
          </p:nvSpPr>
          <p:spPr>
            <a:xfrm>
              <a:off x="0" y="0"/>
              <a:ext cx="830882" cy="711200"/>
            </a:xfrm>
            <a:custGeom>
              <a:avLst/>
              <a:gdLst/>
              <a:ahLst/>
              <a:cxnLst/>
              <a:rect l="l" t="t" r="r" b="b"/>
              <a:pathLst>
                <a:path w="830882" h="711200">
                  <a:moveTo>
                    <a:pt x="415441" y="0"/>
                  </a:moveTo>
                  <a:lnTo>
                    <a:pt x="830882" y="711200"/>
                  </a:lnTo>
                  <a:lnTo>
                    <a:pt x="0" y="711200"/>
                  </a:lnTo>
                  <a:lnTo>
                    <a:pt x="415441" y="0"/>
                  </a:lnTo>
                  <a:close/>
                </a:path>
              </a:pathLst>
            </a:custGeom>
            <a:solidFill>
              <a:srgbClr val="400C6D"/>
            </a:solidFill>
          </p:spPr>
        </p:sp>
        <p:sp>
          <p:nvSpPr>
            <p:cNvPr id="10" name="TextBox 10"/>
            <p:cNvSpPr txBox="1"/>
            <p:nvPr/>
          </p:nvSpPr>
          <p:spPr>
            <a:xfrm>
              <a:off x="127000" y="292100"/>
              <a:ext cx="558800" cy="368300"/>
            </a:xfrm>
            <a:prstGeom prst="rect">
              <a:avLst/>
            </a:prstGeom>
          </p:spPr>
          <p:txBody>
            <a:bodyPr lIns="50800" tIns="50800" rIns="50800" bIns="50800" rtlCol="0" anchor="ctr"/>
            <a:lstStyle/>
            <a:p>
              <a:pPr algn="ctr">
                <a:lnSpc>
                  <a:spcPts val="2660"/>
                </a:lnSpc>
              </a:pPr>
            </a:p>
          </p:txBody>
        </p:sp>
      </p:grpSp>
      <p:grpSp>
        <p:nvGrpSpPr>
          <p:cNvPr id="11" name="Group 11"/>
          <p:cNvGrpSpPr/>
          <p:nvPr/>
        </p:nvGrpSpPr>
        <p:grpSpPr>
          <a:xfrm rot="-3593534">
            <a:off x="14042121" y="362630"/>
            <a:ext cx="9007724" cy="1452800"/>
            <a:chOff x="0" y="0"/>
            <a:chExt cx="2199494" cy="354743"/>
          </a:xfrm>
        </p:grpSpPr>
        <p:sp>
          <p:nvSpPr>
            <p:cNvPr id="12" name="Freeform 12"/>
            <p:cNvSpPr/>
            <p:nvPr/>
          </p:nvSpPr>
          <p:spPr>
            <a:xfrm>
              <a:off x="0" y="0"/>
              <a:ext cx="2199494" cy="354743"/>
            </a:xfrm>
            <a:custGeom>
              <a:avLst/>
              <a:gdLst/>
              <a:ahLst/>
              <a:cxnLst/>
              <a:rect l="l" t="t" r="r" b="b"/>
              <a:pathLst>
                <a:path w="2199494" h="354743">
                  <a:moveTo>
                    <a:pt x="203200" y="0"/>
                  </a:moveTo>
                  <a:lnTo>
                    <a:pt x="2199494" y="0"/>
                  </a:lnTo>
                  <a:lnTo>
                    <a:pt x="1996294" y="354743"/>
                  </a:lnTo>
                  <a:lnTo>
                    <a:pt x="0" y="354743"/>
                  </a:lnTo>
                  <a:lnTo>
                    <a:pt x="203200" y="0"/>
                  </a:lnTo>
                  <a:close/>
                </a:path>
              </a:pathLst>
            </a:custGeom>
            <a:solidFill>
              <a:srgbClr val="FFA800"/>
            </a:solidFill>
          </p:spPr>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60"/>
                </a:lnSpc>
              </a:pPr>
            </a:p>
          </p:txBody>
        </p:sp>
      </p:grpSp>
      <p:grpSp>
        <p:nvGrpSpPr>
          <p:cNvPr id="14" name="Group 14"/>
          <p:cNvGrpSpPr/>
          <p:nvPr/>
        </p:nvGrpSpPr>
        <p:grpSpPr>
          <a:xfrm rot="3576229">
            <a:off x="15152727" y="7281804"/>
            <a:ext cx="7460462" cy="975018"/>
            <a:chOff x="0" y="0"/>
            <a:chExt cx="2770010" cy="362016"/>
          </a:xfrm>
        </p:grpSpPr>
        <p:sp>
          <p:nvSpPr>
            <p:cNvPr id="15" name="Freeform 15"/>
            <p:cNvSpPr/>
            <p:nvPr/>
          </p:nvSpPr>
          <p:spPr>
            <a:xfrm>
              <a:off x="0" y="0"/>
              <a:ext cx="2770010" cy="362016"/>
            </a:xfrm>
            <a:custGeom>
              <a:avLst/>
              <a:gdLst/>
              <a:ahLst/>
              <a:cxnLst/>
              <a:rect l="l" t="t" r="r" b="b"/>
              <a:pathLst>
                <a:path w="2770010" h="362016">
                  <a:moveTo>
                    <a:pt x="2566810" y="0"/>
                  </a:moveTo>
                  <a:lnTo>
                    <a:pt x="0" y="0"/>
                  </a:lnTo>
                  <a:lnTo>
                    <a:pt x="203200" y="362016"/>
                  </a:lnTo>
                  <a:lnTo>
                    <a:pt x="2770010" y="362016"/>
                  </a:lnTo>
                  <a:lnTo>
                    <a:pt x="2566810" y="0"/>
                  </a:lnTo>
                  <a:close/>
                </a:path>
              </a:pathLst>
            </a:custGeom>
            <a:solidFill>
              <a:srgbClr val="FFA800">
                <a:alpha val="72941"/>
              </a:srgbClr>
            </a:solidFill>
          </p:spPr>
        </p:sp>
        <p:sp>
          <p:nvSpPr>
            <p:cNvPr id="16" name="TextBox 16"/>
            <p:cNvSpPr txBox="1"/>
            <p:nvPr/>
          </p:nvSpPr>
          <p:spPr>
            <a:xfrm>
              <a:off x="101600" y="-38100"/>
              <a:ext cx="609600" cy="647700"/>
            </a:xfrm>
            <a:prstGeom prst="rect">
              <a:avLst/>
            </a:prstGeom>
          </p:spPr>
          <p:txBody>
            <a:bodyPr lIns="50800" tIns="50800" rIns="50800" bIns="50800" rtlCol="0" anchor="ctr"/>
            <a:lstStyle/>
            <a:p>
              <a:pPr algn="ctr">
                <a:lnSpc>
                  <a:spcPts val="2660"/>
                </a:lnSpc>
              </a:pPr>
            </a:p>
          </p:txBody>
        </p:sp>
      </p:grpSp>
      <p:grpSp>
        <p:nvGrpSpPr>
          <p:cNvPr id="17" name="Group 17"/>
          <p:cNvGrpSpPr/>
          <p:nvPr/>
        </p:nvGrpSpPr>
        <p:grpSpPr>
          <a:xfrm rot="-3593534">
            <a:off x="13641507" y="1402067"/>
            <a:ext cx="10241790" cy="1007683"/>
            <a:chOff x="0" y="0"/>
            <a:chExt cx="3605500" cy="354743"/>
          </a:xfrm>
        </p:grpSpPr>
        <p:sp>
          <p:nvSpPr>
            <p:cNvPr id="18" name="Freeform 18"/>
            <p:cNvSpPr/>
            <p:nvPr/>
          </p:nvSpPr>
          <p:spPr>
            <a:xfrm>
              <a:off x="0" y="0"/>
              <a:ext cx="3605500" cy="354743"/>
            </a:xfrm>
            <a:custGeom>
              <a:avLst/>
              <a:gdLst/>
              <a:ahLst/>
              <a:cxnLst/>
              <a:rect l="l" t="t" r="r" b="b"/>
              <a:pathLst>
                <a:path w="3605500" h="354743">
                  <a:moveTo>
                    <a:pt x="203200" y="0"/>
                  </a:moveTo>
                  <a:lnTo>
                    <a:pt x="3605500" y="0"/>
                  </a:lnTo>
                  <a:lnTo>
                    <a:pt x="3402300" y="354743"/>
                  </a:lnTo>
                  <a:lnTo>
                    <a:pt x="0" y="354743"/>
                  </a:lnTo>
                  <a:lnTo>
                    <a:pt x="203200" y="0"/>
                  </a:lnTo>
                  <a:close/>
                </a:path>
              </a:pathLst>
            </a:custGeom>
            <a:solidFill>
              <a:srgbClr val="400C6D"/>
            </a:solidFill>
          </p:spPr>
        </p:sp>
        <p:sp>
          <p:nvSpPr>
            <p:cNvPr id="19" name="TextBox 19"/>
            <p:cNvSpPr txBox="1"/>
            <p:nvPr/>
          </p:nvSpPr>
          <p:spPr>
            <a:xfrm>
              <a:off x="101600" y="-38100"/>
              <a:ext cx="609600" cy="647700"/>
            </a:xfrm>
            <a:prstGeom prst="rect">
              <a:avLst/>
            </a:prstGeom>
          </p:spPr>
          <p:txBody>
            <a:bodyPr lIns="50800" tIns="50800" rIns="50800" bIns="50800" rtlCol="0" anchor="ctr"/>
            <a:lstStyle/>
            <a:p>
              <a:pPr algn="ctr">
                <a:lnSpc>
                  <a:spcPts val="2660"/>
                </a:lnSpc>
              </a:pPr>
            </a:p>
          </p:txBody>
        </p:sp>
      </p:grpSp>
      <p:sp>
        <p:nvSpPr>
          <p:cNvPr id="20" name="Freeform 20"/>
          <p:cNvSpPr/>
          <p:nvPr/>
        </p:nvSpPr>
        <p:spPr>
          <a:xfrm rot="3568118">
            <a:off x="15633336" y="8050491"/>
            <a:ext cx="5563796" cy="264280"/>
          </a:xfrm>
          <a:custGeom>
            <a:avLst/>
            <a:gdLst/>
            <a:ahLst/>
            <a:cxnLst/>
            <a:rect l="l" t="t" r="r" b="b"/>
            <a:pathLst>
              <a:path w="5563796" h="264280">
                <a:moveTo>
                  <a:pt x="0" y="0"/>
                </a:moveTo>
                <a:lnTo>
                  <a:pt x="5563795" y="0"/>
                </a:lnTo>
                <a:lnTo>
                  <a:pt x="5563795" y="264280"/>
                </a:lnTo>
                <a:lnTo>
                  <a:pt x="0" y="264280"/>
                </a:lnTo>
                <a:lnTo>
                  <a:pt x="0" y="0"/>
                </a:lnTo>
                <a:close/>
              </a:path>
            </a:pathLst>
          </a:custGeom>
          <a:blipFill>
            <a:blip r:embed="rId1">
              <a:alphaModFix amt="80000"/>
            </a:blip>
            <a:stretch>
              <a:fillRect/>
            </a:stretch>
          </a:blipFill>
        </p:spPr>
      </p:sp>
      <p:sp>
        <p:nvSpPr>
          <p:cNvPr id="21" name="Freeform 21"/>
          <p:cNvSpPr/>
          <p:nvPr/>
        </p:nvSpPr>
        <p:spPr>
          <a:xfrm rot="7206049">
            <a:off x="14404997" y="1623650"/>
            <a:ext cx="7287332" cy="346148"/>
          </a:xfrm>
          <a:custGeom>
            <a:avLst/>
            <a:gdLst/>
            <a:ahLst/>
            <a:cxnLst/>
            <a:rect l="l" t="t" r="r" b="b"/>
            <a:pathLst>
              <a:path w="7287332" h="346148">
                <a:moveTo>
                  <a:pt x="0" y="0"/>
                </a:moveTo>
                <a:lnTo>
                  <a:pt x="7287332" y="0"/>
                </a:lnTo>
                <a:lnTo>
                  <a:pt x="7287332" y="346148"/>
                </a:lnTo>
                <a:lnTo>
                  <a:pt x="0" y="346148"/>
                </a:lnTo>
                <a:lnTo>
                  <a:pt x="0" y="0"/>
                </a:lnTo>
                <a:close/>
              </a:path>
            </a:pathLst>
          </a:custGeom>
          <a:blipFill>
            <a:blip r:embed="rId1">
              <a:alphaModFix amt="80000"/>
            </a:blip>
            <a:stretch>
              <a:fillRect/>
            </a:stretch>
          </a:blipFill>
        </p:spPr>
      </p:sp>
      <p:sp>
        <p:nvSpPr>
          <p:cNvPr id="22" name="Freeform 22"/>
          <p:cNvSpPr/>
          <p:nvPr/>
        </p:nvSpPr>
        <p:spPr>
          <a:xfrm rot="7206049">
            <a:off x="14898425" y="1973284"/>
            <a:ext cx="8145785" cy="386925"/>
          </a:xfrm>
          <a:custGeom>
            <a:avLst/>
            <a:gdLst/>
            <a:ahLst/>
            <a:cxnLst/>
            <a:rect l="l" t="t" r="r" b="b"/>
            <a:pathLst>
              <a:path w="8145785" h="386925">
                <a:moveTo>
                  <a:pt x="0" y="0"/>
                </a:moveTo>
                <a:lnTo>
                  <a:pt x="8145786" y="0"/>
                </a:lnTo>
                <a:lnTo>
                  <a:pt x="8145786" y="386925"/>
                </a:lnTo>
                <a:lnTo>
                  <a:pt x="0" y="386925"/>
                </a:lnTo>
                <a:lnTo>
                  <a:pt x="0" y="0"/>
                </a:lnTo>
                <a:close/>
              </a:path>
            </a:pathLst>
          </a:custGeom>
          <a:blipFill>
            <a:blip r:embed="rId1">
              <a:alphaModFix amt="80000"/>
            </a:blip>
            <a:stretch>
              <a:fillRect/>
            </a:stretch>
          </a:blipFill>
        </p:spPr>
      </p:sp>
      <p:grpSp>
        <p:nvGrpSpPr>
          <p:cNvPr id="23" name="Group 23"/>
          <p:cNvGrpSpPr/>
          <p:nvPr/>
        </p:nvGrpSpPr>
        <p:grpSpPr>
          <a:xfrm rot="0">
            <a:off x="3473379" y="256972"/>
            <a:ext cx="11341242" cy="1909774"/>
            <a:chOff x="0" y="0"/>
            <a:chExt cx="2986994" cy="502986"/>
          </a:xfrm>
        </p:grpSpPr>
        <p:sp>
          <p:nvSpPr>
            <p:cNvPr id="24" name="Freeform 24"/>
            <p:cNvSpPr/>
            <p:nvPr/>
          </p:nvSpPr>
          <p:spPr>
            <a:xfrm>
              <a:off x="0" y="0"/>
              <a:ext cx="2986994" cy="502986"/>
            </a:xfrm>
            <a:custGeom>
              <a:avLst/>
              <a:gdLst/>
              <a:ahLst/>
              <a:cxnLst/>
              <a:rect l="l" t="t" r="r" b="b"/>
              <a:pathLst>
                <a:path w="2986994" h="502986">
                  <a:moveTo>
                    <a:pt x="34814" y="0"/>
                  </a:moveTo>
                  <a:lnTo>
                    <a:pt x="2952179" y="0"/>
                  </a:lnTo>
                  <a:cubicBezTo>
                    <a:pt x="2961413" y="0"/>
                    <a:pt x="2970268" y="3668"/>
                    <a:pt x="2976797" y="10197"/>
                  </a:cubicBezTo>
                  <a:cubicBezTo>
                    <a:pt x="2983326" y="16726"/>
                    <a:pt x="2986994" y="25581"/>
                    <a:pt x="2986994" y="34814"/>
                  </a:cubicBezTo>
                  <a:lnTo>
                    <a:pt x="2986994" y="468171"/>
                  </a:lnTo>
                  <a:cubicBezTo>
                    <a:pt x="2986994" y="487399"/>
                    <a:pt x="2971407" y="502986"/>
                    <a:pt x="2952179" y="502986"/>
                  </a:cubicBezTo>
                  <a:lnTo>
                    <a:pt x="34814" y="502986"/>
                  </a:lnTo>
                  <a:cubicBezTo>
                    <a:pt x="25581" y="502986"/>
                    <a:pt x="16726" y="499318"/>
                    <a:pt x="10197" y="492789"/>
                  </a:cubicBezTo>
                  <a:cubicBezTo>
                    <a:pt x="3668" y="486260"/>
                    <a:pt x="0" y="477405"/>
                    <a:pt x="0" y="468171"/>
                  </a:cubicBezTo>
                  <a:lnTo>
                    <a:pt x="0" y="34814"/>
                  </a:lnTo>
                  <a:cubicBezTo>
                    <a:pt x="0" y="25581"/>
                    <a:pt x="3668" y="16726"/>
                    <a:pt x="10197" y="10197"/>
                  </a:cubicBezTo>
                  <a:cubicBezTo>
                    <a:pt x="16726" y="3668"/>
                    <a:pt x="25581" y="0"/>
                    <a:pt x="34814" y="0"/>
                  </a:cubicBezTo>
                  <a:close/>
                </a:path>
              </a:pathLst>
            </a:custGeom>
            <a:solidFill>
              <a:srgbClr val="F7A739"/>
            </a:solidFill>
          </p:spPr>
        </p:sp>
        <p:sp>
          <p:nvSpPr>
            <p:cNvPr id="25" name="TextBox 25"/>
            <p:cNvSpPr txBox="1"/>
            <p:nvPr/>
          </p:nvSpPr>
          <p:spPr>
            <a:xfrm>
              <a:off x="0" y="-38100"/>
              <a:ext cx="812800" cy="850900"/>
            </a:xfrm>
            <a:prstGeom prst="rect">
              <a:avLst/>
            </a:prstGeom>
          </p:spPr>
          <p:txBody>
            <a:bodyPr lIns="50800" tIns="50800" rIns="50800" bIns="50800" rtlCol="0" anchor="ctr"/>
            <a:lstStyle/>
            <a:p>
              <a:pPr algn="ctr">
                <a:lnSpc>
                  <a:spcPts val="2660"/>
                </a:lnSpc>
              </a:pPr>
            </a:p>
          </p:txBody>
        </p:sp>
      </p:grpSp>
      <p:sp>
        <p:nvSpPr>
          <p:cNvPr id="26" name="Freeform 26"/>
          <p:cNvSpPr/>
          <p:nvPr/>
        </p:nvSpPr>
        <p:spPr>
          <a:xfrm>
            <a:off x="4591002" y="2204846"/>
            <a:ext cx="9086946" cy="7594682"/>
          </a:xfrm>
          <a:custGeom>
            <a:avLst/>
            <a:gdLst/>
            <a:ahLst/>
            <a:cxnLst/>
            <a:rect l="l" t="t" r="r" b="b"/>
            <a:pathLst>
              <a:path w="9086946" h="7594682">
                <a:moveTo>
                  <a:pt x="0" y="0"/>
                </a:moveTo>
                <a:lnTo>
                  <a:pt x="9086946" y="0"/>
                </a:lnTo>
                <a:lnTo>
                  <a:pt x="9086946" y="7594682"/>
                </a:lnTo>
                <a:lnTo>
                  <a:pt x="0" y="7594682"/>
                </a:lnTo>
                <a:lnTo>
                  <a:pt x="0" y="0"/>
                </a:lnTo>
                <a:close/>
              </a:path>
            </a:pathLst>
          </a:custGeom>
          <a:blipFill>
            <a:blip r:embed="rId2"/>
            <a:stretch>
              <a:fillRect l="-60013" t="-41257" r="-69889" b="-13472"/>
            </a:stretch>
          </a:blipFill>
        </p:spPr>
      </p:sp>
      <p:sp>
        <p:nvSpPr>
          <p:cNvPr id="27" name="Freeform 27"/>
          <p:cNvSpPr/>
          <p:nvPr/>
        </p:nvSpPr>
        <p:spPr>
          <a:xfrm>
            <a:off x="15553081" y="461828"/>
            <a:ext cx="1208214" cy="1131094"/>
          </a:xfrm>
          <a:custGeom>
            <a:avLst/>
            <a:gdLst/>
            <a:ahLst/>
            <a:cxnLst/>
            <a:rect l="l" t="t" r="r" b="b"/>
            <a:pathLst>
              <a:path w="1208214" h="1131094">
                <a:moveTo>
                  <a:pt x="0" y="0"/>
                </a:moveTo>
                <a:lnTo>
                  <a:pt x="1208215" y="0"/>
                </a:lnTo>
                <a:lnTo>
                  <a:pt x="1208215" y="1131094"/>
                </a:lnTo>
                <a:lnTo>
                  <a:pt x="0" y="1131094"/>
                </a:lnTo>
                <a:lnTo>
                  <a:pt x="0" y="0"/>
                </a:lnTo>
                <a:close/>
              </a:path>
            </a:pathLst>
          </a:custGeom>
          <a:blipFill>
            <a:blip r:embed="rId3"/>
            <a:stretch>
              <a:fillRect/>
            </a:stretch>
          </a:blipFill>
        </p:spPr>
      </p:sp>
      <p:sp>
        <p:nvSpPr>
          <p:cNvPr id="28" name="Freeform 28"/>
          <p:cNvSpPr/>
          <p:nvPr/>
        </p:nvSpPr>
        <p:spPr>
          <a:xfrm>
            <a:off x="1544787" y="2437747"/>
            <a:ext cx="2446141" cy="2028030"/>
          </a:xfrm>
          <a:custGeom>
            <a:avLst/>
            <a:gdLst/>
            <a:ahLst/>
            <a:cxnLst/>
            <a:rect l="l" t="t" r="r" b="b"/>
            <a:pathLst>
              <a:path w="2446141" h="2028030">
                <a:moveTo>
                  <a:pt x="0" y="0"/>
                </a:moveTo>
                <a:lnTo>
                  <a:pt x="2446140" y="0"/>
                </a:lnTo>
                <a:lnTo>
                  <a:pt x="2446140" y="2028031"/>
                </a:lnTo>
                <a:lnTo>
                  <a:pt x="0" y="2028031"/>
                </a:lnTo>
                <a:lnTo>
                  <a:pt x="0" y="0"/>
                </a:lnTo>
                <a:close/>
              </a:path>
            </a:pathLst>
          </a:custGeom>
          <a:blipFill>
            <a:blip r:embed="rId4"/>
            <a:stretch>
              <a:fillRect/>
            </a:stretch>
          </a:blipFill>
        </p:spPr>
      </p:sp>
      <p:sp>
        <p:nvSpPr>
          <p:cNvPr id="29" name="Freeform 29"/>
          <p:cNvSpPr/>
          <p:nvPr/>
        </p:nvSpPr>
        <p:spPr>
          <a:xfrm>
            <a:off x="14034085" y="3379253"/>
            <a:ext cx="2123103" cy="1851780"/>
          </a:xfrm>
          <a:custGeom>
            <a:avLst/>
            <a:gdLst/>
            <a:ahLst/>
            <a:cxnLst/>
            <a:rect l="l" t="t" r="r" b="b"/>
            <a:pathLst>
              <a:path w="2123103" h="1851780">
                <a:moveTo>
                  <a:pt x="0" y="0"/>
                </a:moveTo>
                <a:lnTo>
                  <a:pt x="2123103" y="0"/>
                </a:lnTo>
                <a:lnTo>
                  <a:pt x="2123103" y="1851780"/>
                </a:lnTo>
                <a:lnTo>
                  <a:pt x="0" y="1851780"/>
                </a:lnTo>
                <a:lnTo>
                  <a:pt x="0" y="0"/>
                </a:lnTo>
                <a:close/>
              </a:path>
            </a:pathLst>
          </a:custGeom>
          <a:blipFill>
            <a:blip r:embed="rId5"/>
            <a:stretch>
              <a:fillRect/>
            </a:stretch>
          </a:blipFill>
        </p:spPr>
      </p:sp>
      <p:sp>
        <p:nvSpPr>
          <p:cNvPr id="30" name="Freeform 30"/>
          <p:cNvSpPr/>
          <p:nvPr/>
        </p:nvSpPr>
        <p:spPr>
          <a:xfrm>
            <a:off x="-124901" y="4736779"/>
            <a:ext cx="4715904" cy="5824397"/>
          </a:xfrm>
          <a:custGeom>
            <a:avLst/>
            <a:gdLst/>
            <a:ahLst/>
            <a:cxnLst/>
            <a:rect l="l" t="t" r="r" b="b"/>
            <a:pathLst>
              <a:path w="4715904" h="5824397">
                <a:moveTo>
                  <a:pt x="0" y="0"/>
                </a:moveTo>
                <a:lnTo>
                  <a:pt x="4715903" y="0"/>
                </a:lnTo>
                <a:lnTo>
                  <a:pt x="4715903" y="5824397"/>
                </a:lnTo>
                <a:lnTo>
                  <a:pt x="0" y="5824397"/>
                </a:lnTo>
                <a:lnTo>
                  <a:pt x="0" y="0"/>
                </a:lnTo>
                <a:close/>
              </a:path>
            </a:pathLst>
          </a:custGeom>
          <a:blipFill>
            <a:blip r:embed="rId6"/>
            <a:stretch>
              <a:fillRect/>
            </a:stretch>
          </a:blipFill>
        </p:spPr>
      </p:sp>
      <p:sp>
        <p:nvSpPr>
          <p:cNvPr id="31" name="Freeform 31"/>
          <p:cNvSpPr/>
          <p:nvPr/>
        </p:nvSpPr>
        <p:spPr>
          <a:xfrm flipH="1">
            <a:off x="14286932" y="6588652"/>
            <a:ext cx="3541786" cy="3149389"/>
          </a:xfrm>
          <a:custGeom>
            <a:avLst/>
            <a:gdLst/>
            <a:ahLst/>
            <a:cxnLst/>
            <a:rect l="l" t="t" r="r" b="b"/>
            <a:pathLst>
              <a:path w="3541786" h="3149389">
                <a:moveTo>
                  <a:pt x="3541786" y="0"/>
                </a:moveTo>
                <a:lnTo>
                  <a:pt x="0" y="0"/>
                </a:lnTo>
                <a:lnTo>
                  <a:pt x="0" y="3149388"/>
                </a:lnTo>
                <a:lnTo>
                  <a:pt x="3541786" y="3149388"/>
                </a:lnTo>
                <a:lnTo>
                  <a:pt x="3541786" y="0"/>
                </a:lnTo>
                <a:close/>
              </a:path>
            </a:pathLst>
          </a:custGeom>
          <a:blipFill>
            <a:blip r:embed="rId7"/>
            <a:stretch>
              <a:fillRect t="-68689"/>
            </a:stretch>
          </a:blipFill>
        </p:spPr>
      </p:sp>
      <p:sp>
        <p:nvSpPr>
          <p:cNvPr id="32" name="TextBox 32"/>
          <p:cNvSpPr txBox="1"/>
          <p:nvPr/>
        </p:nvSpPr>
        <p:spPr>
          <a:xfrm>
            <a:off x="3473379" y="544157"/>
            <a:ext cx="11341242" cy="1325880"/>
          </a:xfrm>
          <a:prstGeom prst="rect">
            <a:avLst/>
          </a:prstGeom>
        </p:spPr>
        <p:txBody>
          <a:bodyPr lIns="0" tIns="0" rIns="0" bIns="0" rtlCol="0" anchor="t">
            <a:spAutoFit/>
          </a:bodyPr>
          <a:lstStyle/>
          <a:p>
            <a:pPr algn="ctr">
              <a:lnSpc>
                <a:spcPts val="5085"/>
              </a:lnSpc>
            </a:pPr>
            <a:r>
              <a:rPr lang="en-US" sz="4500" spc="-134">
                <a:solidFill>
                  <a:srgbClr val="000000"/>
                </a:solidFill>
                <a:latin typeface="Poppins Bold" panose="00000800000000000000"/>
              </a:rPr>
              <a:t>Potensi Tanaman Sayuran dan Buah - Buahan Semusim Kabupaten Blitar</a:t>
            </a:r>
            <a:endParaRPr lang="en-US" sz="4500" spc="-134">
              <a:solidFill>
                <a:srgbClr val="000000"/>
              </a:solidFill>
              <a:latin typeface="Poppins Bold" panose="00000800000000000000"/>
            </a:endParaRPr>
          </a:p>
        </p:txBody>
      </p:sp>
      <p:sp>
        <p:nvSpPr>
          <p:cNvPr id="33" name="TextBox 33"/>
          <p:cNvSpPr txBox="1"/>
          <p:nvPr/>
        </p:nvSpPr>
        <p:spPr>
          <a:xfrm>
            <a:off x="2211125" y="9780478"/>
            <a:ext cx="13846700" cy="316865"/>
          </a:xfrm>
          <a:prstGeom prst="rect">
            <a:avLst/>
          </a:prstGeom>
        </p:spPr>
        <p:txBody>
          <a:bodyPr lIns="0" tIns="0" rIns="0" bIns="0" rtlCol="0" anchor="t">
            <a:spAutoFit/>
          </a:bodyPr>
          <a:lstStyle/>
          <a:p>
            <a:pPr algn="ctr">
              <a:lnSpc>
                <a:spcPts val="2380"/>
              </a:lnSpc>
            </a:pPr>
            <a:r>
              <a:rPr lang="en-US" sz="2000">
                <a:solidFill>
                  <a:srgbClr val="000000"/>
                </a:solidFill>
                <a:latin typeface="Poppins Bold" panose="00000800000000000000"/>
              </a:rPr>
              <a:t>Tabel Produksi Tanaman Sayuran dan Buah - Buahan Semusim di Kabupaten Blitar (kuintal), 2019-2022</a:t>
            </a:r>
            <a:endParaRPr lang="en-US" sz="2000">
              <a:solidFill>
                <a:srgbClr val="000000"/>
              </a:solidFill>
              <a:latin typeface="Poppins Bold" panose="0000080000000000000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6363</Words>
  <Application>WPS Presentation</Application>
  <PresentationFormat>On-screen Show (4:3)</PresentationFormat>
  <Paragraphs>193</Paragraphs>
  <Slides>19</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19</vt:i4>
      </vt:variant>
    </vt:vector>
  </HeadingPairs>
  <TitlesOfParts>
    <vt:vector size="33" baseType="lpstr">
      <vt:lpstr>Arial</vt:lpstr>
      <vt:lpstr>SimSun</vt:lpstr>
      <vt:lpstr>Wingdings</vt:lpstr>
      <vt:lpstr>Archivo Black</vt:lpstr>
      <vt:lpstr>Poppins Bold</vt:lpstr>
      <vt:lpstr>Poppins</vt:lpstr>
      <vt:lpstr>Poppins Bold Italics</vt:lpstr>
      <vt:lpstr>Canva Sans</vt:lpstr>
      <vt:lpstr>Poppins Semi-Bold</vt:lpstr>
      <vt:lpstr>Arial</vt:lpstr>
      <vt:lpstr>Microsoft YaHei</vt:lpstr>
      <vt:lpstr>Arial Unicode MS</vt:lpstr>
      <vt:lpstr>Calibri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Biru dan Oranye Modern Proposal Kegiatan Presentation</dc:title>
  <dc:creator/>
  <cp:lastModifiedBy>Sumadyo Yulyandari</cp:lastModifiedBy>
  <cp:revision>3</cp:revision>
  <dcterms:created xsi:type="dcterms:W3CDTF">2006-08-16T00:00:00Z</dcterms:created>
  <dcterms:modified xsi:type="dcterms:W3CDTF">2024-01-09T03:14:02Z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627CD87BA15446BFAA423FDD7E99EC7A_13</vt:lpwstr>
  </property>
  <property fmtid="{D5CDD505-2E9C-101B-9397-08002B2CF9AE}" pid="3" name="KSOProductBuildVer">
    <vt:lpwstr>1033-12.2.0.13359</vt:lpwstr>
  </property>
</Properties>
</file>